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7" r:id="rId3"/>
    <p:sldId id="258" r:id="rId5"/>
    <p:sldId id="261" r:id="rId6"/>
    <p:sldId id="262" r:id="rId7"/>
    <p:sldId id="279" r:id="rId8"/>
    <p:sldId id="264" r:id="rId9"/>
    <p:sldId id="280" r:id="rId10"/>
    <p:sldId id="281" r:id="rId11"/>
    <p:sldId id="282" r:id="rId12"/>
    <p:sldId id="320" r:id="rId13"/>
    <p:sldId id="283" r:id="rId14"/>
    <p:sldId id="300" r:id="rId15"/>
    <p:sldId id="301" r:id="rId16"/>
    <p:sldId id="302" r:id="rId17"/>
    <p:sldId id="304" r:id="rId18"/>
    <p:sldId id="303" r:id="rId19"/>
    <p:sldId id="263" r:id="rId20"/>
    <p:sldId id="342" r:id="rId21"/>
    <p:sldId id="343" r:id="rId22"/>
    <p:sldId id="344" r:id="rId23"/>
    <p:sldId id="345" r:id="rId24"/>
    <p:sldId id="349" r:id="rId25"/>
    <p:sldId id="353" r:id="rId26"/>
    <p:sldId id="277" r:id="rId27"/>
  </p:sldIdLst>
  <p:sldSz cx="12192000" cy="6858000"/>
  <p:notesSz cx="6858000" cy="9144000"/>
  <p:embeddedFontLst>
    <p:embeddedFont>
      <p:font typeface="思源宋体 CN SemiBold" panose="02020600000000000000" charset="-122"/>
      <p:bold r:id="rId32"/>
    </p:embeddedFont>
    <p:embeddedFont>
      <p:font typeface="微软雅黑" panose="020B0503020204020204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9C5C"/>
    <a:srgbClr val="E0A265"/>
    <a:srgbClr val="F09050"/>
    <a:srgbClr val="FFF6E6"/>
    <a:srgbClr val="EBD4B0"/>
    <a:srgbClr val="9D8A78"/>
    <a:srgbClr val="897563"/>
    <a:srgbClr val="FAC59E"/>
    <a:srgbClr val="EE7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4.xml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 CN SemiBold" panose="02020600000000000000" charset="-122"/>
              </a:rPr>
            </a:fld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 CN SemiBold" panose="02020600000000000000" charset="-122"/>
              </a:rPr>
            </a:fld>
            <a:endParaRPr lang="zh-CN" altLang="en-US">
              <a:cs typeface="思源宋体 CN SemiBold" panose="0202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 CN SemiBold" panose="02020600000000000000" charset="-122"/>
        <a:ea typeface="思源宋体 CN SemiBold" panose="02020600000000000000" charset="-122"/>
        <a:cs typeface="思源宋体 CN SemiBold" panose="020206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6">
            <a:alpha val="3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思源宋体 CN SemiBold" panose="02020600000000000000" charset="-122"/>
          <a:ea typeface="思源宋体 CN SemiBold" panose="02020600000000000000" charset="-122"/>
          <a:cs typeface="思源宋体 CN SemiBold" panose="020206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.xml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27955" y="-22225"/>
            <a:ext cx="6878912" cy="1606550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833" h="2530">
                <a:moveTo>
                  <a:pt x="38" y="139"/>
                </a:moveTo>
                <a:lnTo>
                  <a:pt x="35" y="143"/>
                </a:lnTo>
                <a:cubicBezTo>
                  <a:pt x="34" y="144"/>
                  <a:pt x="32" y="145"/>
                  <a:pt x="31" y="147"/>
                </a:cubicBezTo>
                <a:cubicBezTo>
                  <a:pt x="-17" y="189"/>
                  <a:pt x="-2" y="174"/>
                  <a:pt x="27" y="148"/>
                </a:cubicBezTo>
                <a:lnTo>
                  <a:pt x="38" y="139"/>
                </a:lnTo>
                <a:close/>
                <a:moveTo>
                  <a:pt x="89" y="99"/>
                </a:moveTo>
                <a:lnTo>
                  <a:pt x="105" y="114"/>
                </a:lnTo>
                <a:cubicBezTo>
                  <a:pt x="112" y="120"/>
                  <a:pt x="118" y="127"/>
                  <a:pt x="125" y="133"/>
                </a:cubicBezTo>
                <a:lnTo>
                  <a:pt x="130" y="139"/>
                </a:lnTo>
                <a:lnTo>
                  <a:pt x="130" y="140"/>
                </a:lnTo>
                <a:cubicBezTo>
                  <a:pt x="131" y="143"/>
                  <a:pt x="131" y="145"/>
                  <a:pt x="131" y="147"/>
                </a:cubicBezTo>
                <a:lnTo>
                  <a:pt x="85" y="101"/>
                </a:lnTo>
                <a:lnTo>
                  <a:pt x="88" y="99"/>
                </a:lnTo>
                <a:lnTo>
                  <a:pt x="89" y="99"/>
                </a:lnTo>
                <a:close/>
                <a:moveTo>
                  <a:pt x="43" y="0"/>
                </a:moveTo>
                <a:lnTo>
                  <a:pt x="10833" y="0"/>
                </a:lnTo>
                <a:lnTo>
                  <a:pt x="10826" y="11"/>
                </a:lnTo>
                <a:cubicBezTo>
                  <a:pt x="10777" y="89"/>
                  <a:pt x="10723" y="184"/>
                  <a:pt x="10671" y="305"/>
                </a:cubicBezTo>
                <a:cubicBezTo>
                  <a:pt x="10415" y="897"/>
                  <a:pt x="10199" y="2145"/>
                  <a:pt x="9391" y="2445"/>
                </a:cubicBezTo>
                <a:cubicBezTo>
                  <a:pt x="8583" y="2744"/>
                  <a:pt x="7567" y="2189"/>
                  <a:pt x="6631" y="1805"/>
                </a:cubicBezTo>
                <a:cubicBezTo>
                  <a:pt x="5695" y="1421"/>
                  <a:pt x="5347" y="733"/>
                  <a:pt x="4711" y="525"/>
                </a:cubicBezTo>
                <a:cubicBezTo>
                  <a:pt x="4075" y="317"/>
                  <a:pt x="4155" y="713"/>
                  <a:pt x="3451" y="765"/>
                </a:cubicBezTo>
                <a:cubicBezTo>
                  <a:pt x="2747" y="817"/>
                  <a:pt x="1871" y="925"/>
                  <a:pt x="1191" y="785"/>
                </a:cubicBezTo>
                <a:cubicBezTo>
                  <a:pt x="617" y="667"/>
                  <a:pt x="330" y="339"/>
                  <a:pt x="145" y="153"/>
                </a:cubicBezTo>
                <a:lnTo>
                  <a:pt x="130" y="139"/>
                </a:lnTo>
                <a:lnTo>
                  <a:pt x="130" y="136"/>
                </a:lnTo>
                <a:cubicBezTo>
                  <a:pt x="129" y="118"/>
                  <a:pt x="127" y="87"/>
                  <a:pt x="111" y="87"/>
                </a:cubicBezTo>
                <a:cubicBezTo>
                  <a:pt x="108" y="87"/>
                  <a:pt x="101" y="90"/>
                  <a:pt x="93" y="96"/>
                </a:cubicBezTo>
                <a:lnTo>
                  <a:pt x="89" y="99"/>
                </a:lnTo>
                <a:lnTo>
                  <a:pt x="86" y="97"/>
                </a:lnTo>
                <a:cubicBezTo>
                  <a:pt x="74" y="86"/>
                  <a:pt x="62" y="76"/>
                  <a:pt x="51" y="67"/>
                </a:cubicBezTo>
                <a:lnTo>
                  <a:pt x="85" y="101"/>
                </a:lnTo>
                <a:lnTo>
                  <a:pt x="82" y="104"/>
                </a:lnTo>
                <a:cubicBezTo>
                  <a:pt x="69" y="113"/>
                  <a:pt x="53" y="126"/>
                  <a:pt x="39" y="138"/>
                </a:cubicBezTo>
                <a:lnTo>
                  <a:pt x="38" y="139"/>
                </a:lnTo>
                <a:lnTo>
                  <a:pt x="39" y="138"/>
                </a:lnTo>
                <a:cubicBezTo>
                  <a:pt x="61" y="108"/>
                  <a:pt x="47" y="60"/>
                  <a:pt x="43" y="4"/>
                </a:cubicBezTo>
                <a:lnTo>
                  <a:pt x="43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196465" y="2205355"/>
            <a:ext cx="7799070" cy="1753870"/>
            <a:chOff x="3459" y="3122"/>
            <a:chExt cx="12282" cy="2762"/>
          </a:xfrm>
        </p:grpSpPr>
        <p:sp>
          <p:nvSpPr>
            <p:cNvPr id="26" name="矩形 25"/>
            <p:cNvSpPr/>
            <p:nvPr/>
          </p:nvSpPr>
          <p:spPr>
            <a:xfrm>
              <a:off x="3459" y="4564"/>
              <a:ext cx="12282" cy="430"/>
            </a:xfrm>
            <a:prstGeom prst="rect">
              <a:avLst/>
            </a:prstGeom>
            <a:solidFill>
              <a:srgbClr val="EEDCB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577" y="3122"/>
              <a:ext cx="1204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F79954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+mn-ea"/>
                  <a:sym typeface="+mn-lt"/>
                </a:rPr>
                <a:t>GDB</a:t>
              </a:r>
              <a:r>
                <a:rPr lang="zh-CN" altLang="en-US" sz="7200" dirty="0">
                  <a:solidFill>
                    <a:srgbClr val="F79954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+mn-ea"/>
                  <a:sym typeface="+mn-lt"/>
                </a:rPr>
                <a:t>调试</a:t>
              </a:r>
              <a:r>
                <a:rPr lang="zh-CN" altLang="en-US" sz="7200" dirty="0">
                  <a:solidFill>
                    <a:srgbClr val="9D8A78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+mn-ea"/>
                  <a:sym typeface="+mn-lt"/>
                </a:rPr>
                <a:t>基本用法</a:t>
              </a:r>
              <a:endParaRPr lang="en-US" altLang="zh-CN" sz="7200" dirty="0">
                <a:solidFill>
                  <a:srgbClr val="9D8A78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+mn-ea"/>
                <a:sym typeface="+mn-lt"/>
              </a:endParaRPr>
            </a:p>
          </p:txBody>
        </p:sp>
        <p:sp>
          <p:nvSpPr>
            <p:cNvPr id="48" name="PA_圆角矩形 31"/>
            <p:cNvSpPr/>
            <p:nvPr>
              <p:custDataLst>
                <p:tags r:id="rId1"/>
              </p:custDataLst>
            </p:nvPr>
          </p:nvSpPr>
          <p:spPr>
            <a:xfrm>
              <a:off x="8098" y="5350"/>
              <a:ext cx="2248" cy="534"/>
            </a:xfrm>
            <a:prstGeom prst="roundRect">
              <a:avLst>
                <a:gd name="adj" fmla="val 29775"/>
              </a:avLst>
            </a:prstGeom>
            <a:solidFill>
              <a:srgbClr val="F799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日期：</a:t>
              </a:r>
              <a:r>
                <a:rPr lang="en-US" altLang="zh-CN" sz="1200" dirty="0">
                  <a:solidFill>
                    <a:schemeClr val="bg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2023.6.1</a:t>
              </a:r>
              <a:endParaRPr lang="en-US" altLang="zh-CN" sz="1200" dirty="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-4445" y="-20955"/>
            <a:ext cx="1811348" cy="1955530"/>
          </a:xfrm>
          <a:custGeom>
            <a:avLst/>
            <a:gdLst>
              <a:gd name="connisteX0" fmla="*/ 260355 w 2405276"/>
              <a:gd name="connsiteY0" fmla="*/ 189090 h 2530910"/>
              <a:gd name="connisteX1" fmla="*/ 2125985 w 2405276"/>
              <a:gd name="connsiteY1" fmla="*/ 189090 h 2530910"/>
              <a:gd name="connisteX2" fmla="*/ 2329185 w 2405276"/>
              <a:gd name="connsiteY2" fmla="*/ 176390 h 2530910"/>
              <a:gd name="connisteX3" fmla="*/ 1833885 w 2405276"/>
              <a:gd name="connsiteY3" fmla="*/ 683120 h 2530910"/>
              <a:gd name="connisteX4" fmla="*/ 957585 w 2405276"/>
              <a:gd name="connsiteY4" fmla="*/ 975220 h 2530910"/>
              <a:gd name="connisteX5" fmla="*/ 779785 w 2405276"/>
              <a:gd name="connsiteY5" fmla="*/ 2003920 h 2530910"/>
              <a:gd name="connisteX6" fmla="*/ 209555 w 2405276"/>
              <a:gd name="connsiteY6" fmla="*/ 2334120 h 2530910"/>
              <a:gd name="connisteX7" fmla="*/ 44455 w 2405276"/>
              <a:gd name="connsiteY7" fmla="*/ 2321420 h 2530910"/>
              <a:gd name="connisteX8" fmla="*/ 260355 w 2405276"/>
              <a:gd name="connsiteY8" fmla="*/ 189090 h 25309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2853" h="3080">
                <a:moveTo>
                  <a:pt x="0" y="0"/>
                </a:moveTo>
                <a:lnTo>
                  <a:pt x="2853" y="0"/>
                </a:lnTo>
                <a:lnTo>
                  <a:pt x="2845" y="11"/>
                </a:lnTo>
                <a:cubicBezTo>
                  <a:pt x="2709" y="190"/>
                  <a:pt x="2502" y="414"/>
                  <a:pt x="2218" y="580"/>
                </a:cubicBezTo>
                <a:cubicBezTo>
                  <a:pt x="1786" y="832"/>
                  <a:pt x="1170" y="624"/>
                  <a:pt x="838" y="1040"/>
                </a:cubicBezTo>
                <a:cubicBezTo>
                  <a:pt x="506" y="1456"/>
                  <a:pt x="794" y="2232"/>
                  <a:pt x="558" y="2660"/>
                </a:cubicBezTo>
                <a:cubicBezTo>
                  <a:pt x="418" y="2914"/>
                  <a:pt x="209" y="3015"/>
                  <a:pt x="15" y="3075"/>
                </a:cubicBezTo>
                <a:lnTo>
                  <a:pt x="0" y="3080"/>
                </a:lnTo>
                <a:lnTo>
                  <a:pt x="0" y="0"/>
                </a:lnTo>
                <a:close/>
              </a:path>
            </a:pathLst>
          </a:custGeom>
          <a:solidFill>
            <a:srgbClr val="FA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-7620" y="4180840"/>
            <a:ext cx="3661410" cy="2704465"/>
          </a:xfrm>
          <a:custGeom>
            <a:avLst/>
            <a:gdLst>
              <a:gd name="connisteX0" fmla="*/ 400215 w 4246334"/>
              <a:gd name="connsiteY0" fmla="*/ 2790387 h 2885892"/>
              <a:gd name="connisteX1" fmla="*/ 3688245 w 4246334"/>
              <a:gd name="connsiteY1" fmla="*/ 2815787 h 2885892"/>
              <a:gd name="connisteX2" fmla="*/ 4208945 w 4246334"/>
              <a:gd name="connsiteY2" fmla="*/ 2828487 h 2885892"/>
              <a:gd name="connisteX3" fmla="*/ 3675545 w 4246334"/>
              <a:gd name="connsiteY3" fmla="*/ 2193487 h 2885892"/>
              <a:gd name="connisteX4" fmla="*/ 2850045 w 4246334"/>
              <a:gd name="connsiteY4" fmla="*/ 2155387 h 2885892"/>
              <a:gd name="connisteX5" fmla="*/ 1567345 w 4246334"/>
              <a:gd name="connsiteY5" fmla="*/ 2244287 h 2885892"/>
              <a:gd name="connisteX6" fmla="*/ 1046645 w 4246334"/>
              <a:gd name="connsiteY6" fmla="*/ 1037787 h 2885892"/>
              <a:gd name="connisteX7" fmla="*/ 628815 w 4246334"/>
              <a:gd name="connsiteY7" fmla="*/ 174187 h 2885892"/>
              <a:gd name="connisteX8" fmla="*/ 247815 w 4246334"/>
              <a:gd name="connsiteY8" fmla="*/ 199587 h 2885892"/>
              <a:gd name="connisteX9" fmla="*/ 120815 w 4246334"/>
              <a:gd name="connsiteY9" fmla="*/ 1799787 h 2885892"/>
              <a:gd name="connisteX10" fmla="*/ 400215 w 4246334"/>
              <a:gd name="connsiteY10" fmla="*/ 2790387 h 2885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5766" h="4061">
                <a:moveTo>
                  <a:pt x="0" y="0"/>
                </a:moveTo>
                <a:lnTo>
                  <a:pt x="9" y="4"/>
                </a:lnTo>
                <a:cubicBezTo>
                  <a:pt x="98" y="42"/>
                  <a:pt x="196" y="147"/>
                  <a:pt x="306" y="263"/>
                </a:cubicBezTo>
                <a:cubicBezTo>
                  <a:pt x="558" y="527"/>
                  <a:pt x="668" y="971"/>
                  <a:pt x="964" y="1623"/>
                </a:cubicBezTo>
                <a:cubicBezTo>
                  <a:pt x="1260" y="2275"/>
                  <a:pt x="1216" y="3171"/>
                  <a:pt x="1784" y="3523"/>
                </a:cubicBezTo>
                <a:cubicBezTo>
                  <a:pt x="2352" y="3875"/>
                  <a:pt x="3140" y="3399"/>
                  <a:pt x="3804" y="3383"/>
                </a:cubicBezTo>
                <a:cubicBezTo>
                  <a:pt x="4468" y="3367"/>
                  <a:pt x="4676" y="3231"/>
                  <a:pt x="5104" y="3443"/>
                </a:cubicBezTo>
                <a:cubicBezTo>
                  <a:pt x="5358" y="3569"/>
                  <a:pt x="5605" y="3828"/>
                  <a:pt x="5765" y="4060"/>
                </a:cubicBezTo>
                <a:lnTo>
                  <a:pt x="5766" y="4061"/>
                </a:lnTo>
                <a:lnTo>
                  <a:pt x="0" y="4061"/>
                </a:lnTo>
                <a:lnTo>
                  <a:pt x="0" y="0"/>
                </a:lnTo>
                <a:close/>
              </a:path>
            </a:pathLst>
          </a:cu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512775" y="3870809"/>
            <a:ext cx="5679225" cy="2970681"/>
          </a:xfrm>
          <a:custGeom>
            <a:avLst/>
            <a:gdLst>
              <a:gd name="connisteX0" fmla="*/ 460218 w 6548379"/>
              <a:gd name="connsiteY0" fmla="*/ 3233540 h 4189415"/>
              <a:gd name="connisteX1" fmla="*/ 714218 w 6548379"/>
              <a:gd name="connsiteY1" fmla="*/ 2789040 h 4189415"/>
              <a:gd name="connisteX2" fmla="*/ 1387318 w 6548379"/>
              <a:gd name="connsiteY2" fmla="*/ 2573140 h 4189415"/>
              <a:gd name="connisteX3" fmla="*/ 2289018 w 6548379"/>
              <a:gd name="connsiteY3" fmla="*/ 2636640 h 4189415"/>
              <a:gd name="connisteX4" fmla="*/ 3254218 w 6548379"/>
              <a:gd name="connsiteY4" fmla="*/ 2128640 h 4189415"/>
              <a:gd name="connisteX5" fmla="*/ 4511518 w 6548379"/>
              <a:gd name="connsiteY5" fmla="*/ 2204840 h 4189415"/>
              <a:gd name="connisteX6" fmla="*/ 5870418 w 6548379"/>
              <a:gd name="connsiteY6" fmla="*/ 426840 h 4189415"/>
              <a:gd name="connisteX7" fmla="*/ 6175218 w 6548379"/>
              <a:gd name="connsiteY7" fmla="*/ 249040 h 4189415"/>
              <a:gd name="connisteX8" fmla="*/ 6543518 w 6548379"/>
              <a:gd name="connsiteY8" fmla="*/ 2725540 h 4189415"/>
              <a:gd name="connisteX9" fmla="*/ 6048218 w 6548379"/>
              <a:gd name="connsiteY9" fmla="*/ 3792340 h 4189415"/>
              <a:gd name="connisteX10" fmla="*/ 3292318 w 6548379"/>
              <a:gd name="connsiteY10" fmla="*/ 3982840 h 4189415"/>
              <a:gd name="connisteX11" fmla="*/ 320518 w 6548379"/>
              <a:gd name="connsiteY11" fmla="*/ 4186040 h 4189415"/>
              <a:gd name="connisteX12" fmla="*/ 193518 w 6548379"/>
              <a:gd name="connsiteY12" fmla="*/ 3843140 h 4189415"/>
              <a:gd name="connisteX13" fmla="*/ 460218 w 6548379"/>
              <a:gd name="connsiteY13" fmla="*/ 3233540 h 4189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8944" h="4678">
                <a:moveTo>
                  <a:pt x="8944" y="0"/>
                </a:moveTo>
                <a:lnTo>
                  <a:pt x="8944" y="4678"/>
                </a:lnTo>
                <a:lnTo>
                  <a:pt x="0" y="4678"/>
                </a:lnTo>
                <a:lnTo>
                  <a:pt x="23" y="4634"/>
                </a:lnTo>
                <a:cubicBezTo>
                  <a:pt x="192" y="4300"/>
                  <a:pt x="134" y="4140"/>
                  <a:pt x="435" y="3931"/>
                </a:cubicBezTo>
                <a:cubicBezTo>
                  <a:pt x="735" y="3722"/>
                  <a:pt x="1015" y="3638"/>
                  <a:pt x="1526" y="3590"/>
                </a:cubicBezTo>
                <a:cubicBezTo>
                  <a:pt x="2036" y="3541"/>
                  <a:pt x="2382" y="3831"/>
                  <a:pt x="2987" y="3690"/>
                </a:cubicBezTo>
                <a:cubicBezTo>
                  <a:pt x="3592" y="3550"/>
                  <a:pt x="3831" y="3024"/>
                  <a:pt x="4551" y="2887"/>
                </a:cubicBezTo>
                <a:cubicBezTo>
                  <a:pt x="5272" y="2751"/>
                  <a:pt x="5741" y="3545"/>
                  <a:pt x="6589" y="3007"/>
                </a:cubicBezTo>
                <a:cubicBezTo>
                  <a:pt x="7437" y="2469"/>
                  <a:pt x="8252" y="815"/>
                  <a:pt x="8792" y="197"/>
                </a:cubicBezTo>
                <a:cubicBezTo>
                  <a:pt x="8843" y="138"/>
                  <a:pt x="8887" y="81"/>
                  <a:pt x="8925" y="27"/>
                </a:cubicBezTo>
                <a:lnTo>
                  <a:pt x="8944" y="0"/>
                </a:lnTo>
                <a:close/>
              </a:path>
            </a:pathLst>
          </a:custGeom>
          <a:solidFill>
            <a:srgbClr val="F7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 rot="16020000">
            <a:off x="437515" y="4380230"/>
            <a:ext cx="2219960" cy="2994660"/>
          </a:xfrm>
          <a:custGeom>
            <a:avLst/>
            <a:gdLst>
              <a:gd name="connisteX0" fmla="*/ 1510030 w 1595419"/>
              <a:gd name="connsiteY0" fmla="*/ 0 h 2145030"/>
              <a:gd name="connisteX1" fmla="*/ 1535430 w 1595419"/>
              <a:gd name="connsiteY1" fmla="*/ 557530 h 2145030"/>
              <a:gd name="connisteX2" fmla="*/ 811530 w 1595419"/>
              <a:gd name="connsiteY2" fmla="*/ 976630 h 2145030"/>
              <a:gd name="connisteX3" fmla="*/ 671830 w 1595419"/>
              <a:gd name="connsiteY3" fmla="*/ 1840230 h 2145030"/>
              <a:gd name="connisteX4" fmla="*/ 0 w 1595419"/>
              <a:gd name="connsiteY4" fmla="*/ 2145030 h 2145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95420" h="2145030">
                <a:moveTo>
                  <a:pt x="1510030" y="0"/>
                </a:moveTo>
                <a:cubicBezTo>
                  <a:pt x="1529715" y="102870"/>
                  <a:pt x="1675130" y="361950"/>
                  <a:pt x="1535430" y="557530"/>
                </a:cubicBezTo>
                <a:cubicBezTo>
                  <a:pt x="1395730" y="753110"/>
                  <a:pt x="984250" y="720090"/>
                  <a:pt x="811530" y="976630"/>
                </a:cubicBezTo>
                <a:cubicBezTo>
                  <a:pt x="638810" y="1233170"/>
                  <a:pt x="834390" y="1606550"/>
                  <a:pt x="671830" y="1840230"/>
                </a:cubicBezTo>
                <a:cubicBezTo>
                  <a:pt x="509270" y="2073910"/>
                  <a:pt x="131445" y="2101215"/>
                  <a:pt x="0" y="2145030"/>
                </a:cubicBezTo>
              </a:path>
            </a:pathLst>
          </a:custGeom>
          <a:noFill/>
          <a:ln w="31750">
            <a:solidFill>
              <a:srgbClr val="897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pic>
        <p:nvPicPr>
          <p:cNvPr id="29" name="图片 28" descr="363530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560000" flipH="1" flipV="1">
            <a:off x="44450" y="5277485"/>
            <a:ext cx="1676400" cy="167640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9" name="任意多边形 8"/>
          <p:cNvSpPr/>
          <p:nvPr/>
        </p:nvSpPr>
        <p:spPr>
          <a:xfrm flipH="1">
            <a:off x="6414135" y="4641215"/>
            <a:ext cx="5792470" cy="2201545"/>
          </a:xfrm>
          <a:custGeom>
            <a:avLst/>
            <a:gdLst>
              <a:gd name="connsiteX0" fmla="*/ 0 w 10421"/>
              <a:gd name="connsiteY0" fmla="*/ 0 h 3511"/>
              <a:gd name="connsiteX1" fmla="*/ 1349 w 10421"/>
              <a:gd name="connsiteY1" fmla="*/ 872 h 3511"/>
              <a:gd name="connsiteX2" fmla="*/ 2969 w 10421"/>
              <a:gd name="connsiteY2" fmla="*/ 763 h 3511"/>
              <a:gd name="connsiteX3" fmla="*/ 4289 w 10421"/>
              <a:gd name="connsiteY3" fmla="*/ 1236 h 3511"/>
              <a:gd name="connsiteX4" fmla="*/ 4799 w 10421"/>
              <a:gd name="connsiteY4" fmla="*/ 2472 h 3511"/>
              <a:gd name="connsiteX5" fmla="*/ 5519 w 10421"/>
              <a:gd name="connsiteY5" fmla="*/ 2472 h 3511"/>
              <a:gd name="connsiteX6" fmla="*/ 5219 w 10421"/>
              <a:gd name="connsiteY6" fmla="*/ 2181 h 3511"/>
              <a:gd name="connsiteX7" fmla="*/ 5099 w 10421"/>
              <a:gd name="connsiteY7" fmla="*/ 2617 h 3511"/>
              <a:gd name="connsiteX8" fmla="*/ 7285 w 10421"/>
              <a:gd name="connsiteY8" fmla="*/ 3170 h 3511"/>
              <a:gd name="connsiteX9" fmla="*/ 10421 w 10421"/>
              <a:gd name="connsiteY9" fmla="*/ 3511 h 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21" h="3511">
                <a:moveTo>
                  <a:pt x="0" y="0"/>
                </a:moveTo>
                <a:cubicBezTo>
                  <a:pt x="237" y="177"/>
                  <a:pt x="755" y="720"/>
                  <a:pt x="1349" y="872"/>
                </a:cubicBezTo>
                <a:cubicBezTo>
                  <a:pt x="1943" y="1025"/>
                  <a:pt x="2381" y="691"/>
                  <a:pt x="2969" y="763"/>
                </a:cubicBezTo>
                <a:cubicBezTo>
                  <a:pt x="3557" y="836"/>
                  <a:pt x="3923" y="894"/>
                  <a:pt x="4289" y="1236"/>
                </a:cubicBezTo>
                <a:cubicBezTo>
                  <a:pt x="4655" y="1577"/>
                  <a:pt x="4553" y="2224"/>
                  <a:pt x="4799" y="2472"/>
                </a:cubicBezTo>
                <a:cubicBezTo>
                  <a:pt x="5045" y="2719"/>
                  <a:pt x="5435" y="2530"/>
                  <a:pt x="5519" y="2472"/>
                </a:cubicBezTo>
                <a:cubicBezTo>
                  <a:pt x="5603" y="2413"/>
                  <a:pt x="5303" y="2152"/>
                  <a:pt x="5219" y="2181"/>
                </a:cubicBezTo>
                <a:cubicBezTo>
                  <a:pt x="5135" y="2210"/>
                  <a:pt x="4949" y="2246"/>
                  <a:pt x="5099" y="2617"/>
                </a:cubicBezTo>
                <a:cubicBezTo>
                  <a:pt x="5249" y="2988"/>
                  <a:pt x="6487" y="2813"/>
                  <a:pt x="7285" y="3170"/>
                </a:cubicBezTo>
                <a:cubicBezTo>
                  <a:pt x="8083" y="3526"/>
                  <a:pt x="9785" y="3431"/>
                  <a:pt x="10421" y="3511"/>
                </a:cubicBezTo>
              </a:path>
            </a:pathLst>
          </a:custGeom>
          <a:noFill/>
          <a:ln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-14605" y="-20955"/>
            <a:ext cx="1405890" cy="1955800"/>
          </a:xfrm>
          <a:custGeom>
            <a:avLst/>
            <a:gdLst>
              <a:gd name="connisteX0" fmla="*/ 1510030 w 1595419"/>
              <a:gd name="connsiteY0" fmla="*/ 0 h 2145030"/>
              <a:gd name="connisteX1" fmla="*/ 1535430 w 1595419"/>
              <a:gd name="connsiteY1" fmla="*/ 557530 h 2145030"/>
              <a:gd name="connisteX2" fmla="*/ 811530 w 1595419"/>
              <a:gd name="connsiteY2" fmla="*/ 976630 h 2145030"/>
              <a:gd name="connisteX3" fmla="*/ 671830 w 1595419"/>
              <a:gd name="connsiteY3" fmla="*/ 1840230 h 2145030"/>
              <a:gd name="connisteX4" fmla="*/ 0 w 1595419"/>
              <a:gd name="connsiteY4" fmla="*/ 2145030 h 2145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95420" h="2145030">
                <a:moveTo>
                  <a:pt x="1510030" y="0"/>
                </a:moveTo>
                <a:cubicBezTo>
                  <a:pt x="1529715" y="102870"/>
                  <a:pt x="1675130" y="361950"/>
                  <a:pt x="1535430" y="557530"/>
                </a:cubicBezTo>
                <a:cubicBezTo>
                  <a:pt x="1395730" y="753110"/>
                  <a:pt x="984250" y="720090"/>
                  <a:pt x="811530" y="976630"/>
                </a:cubicBezTo>
                <a:cubicBezTo>
                  <a:pt x="638810" y="1233170"/>
                  <a:pt x="834390" y="1606550"/>
                  <a:pt x="671830" y="1840230"/>
                </a:cubicBezTo>
                <a:cubicBezTo>
                  <a:pt x="509270" y="2073910"/>
                  <a:pt x="131445" y="2101215"/>
                  <a:pt x="0" y="2145030"/>
                </a:cubicBezTo>
              </a:path>
            </a:pathLst>
          </a:custGeom>
          <a:noFill/>
          <a:ln w="15875"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8120000" flipH="1">
            <a:off x="6475427" y="-2402512"/>
            <a:ext cx="3236488" cy="4938395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15875"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8544560" y="-20320"/>
            <a:ext cx="3663950" cy="2129790"/>
          </a:xfrm>
          <a:custGeom>
            <a:avLst/>
            <a:gdLst>
              <a:gd name="connsiteX0" fmla="*/ 0 w 5896"/>
              <a:gd name="connsiteY0" fmla="*/ 0 h 3353"/>
              <a:gd name="connsiteX1" fmla="*/ 5838 w 5896"/>
              <a:gd name="connsiteY1" fmla="*/ 0 h 3353"/>
              <a:gd name="connsiteX2" fmla="*/ 5838 w 5896"/>
              <a:gd name="connsiteY2" fmla="*/ 3036 h 3353"/>
              <a:gd name="connsiteX3" fmla="*/ 5834 w 5896"/>
              <a:gd name="connsiteY3" fmla="*/ 3048 h 3353"/>
              <a:gd name="connsiteX4" fmla="*/ 5877 w 5896"/>
              <a:gd name="connsiteY4" fmla="*/ 3119 h 3353"/>
              <a:gd name="connsiteX5" fmla="*/ 3867 w 5896"/>
              <a:gd name="connsiteY5" fmla="*/ 2919 h 3353"/>
              <a:gd name="connsiteX6" fmla="*/ 2747 w 5896"/>
              <a:gd name="connsiteY6" fmla="*/ 1245 h 3353"/>
              <a:gd name="connsiteX7" fmla="*/ 407 w 5896"/>
              <a:gd name="connsiteY7" fmla="*/ 585 h 3353"/>
              <a:gd name="connsiteX8" fmla="*/ 0 w 5896"/>
              <a:gd name="connsiteY8" fmla="*/ 0 h 3353"/>
              <a:gd name="connsiteX9" fmla="*/ 0 w 5896"/>
              <a:gd name="connsiteY9" fmla="*/ 0 h 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70" h="3354">
                <a:moveTo>
                  <a:pt x="0" y="0"/>
                </a:moveTo>
                <a:lnTo>
                  <a:pt x="5770" y="0"/>
                </a:lnTo>
                <a:lnTo>
                  <a:pt x="5770" y="3300"/>
                </a:lnTo>
                <a:lnTo>
                  <a:pt x="5755" y="3305"/>
                </a:lnTo>
                <a:cubicBezTo>
                  <a:pt x="5246" y="3453"/>
                  <a:pt x="4486" y="3251"/>
                  <a:pt x="4005" y="2919"/>
                </a:cubicBezTo>
                <a:cubicBezTo>
                  <a:pt x="3400" y="2503"/>
                  <a:pt x="3549" y="1745"/>
                  <a:pt x="2845" y="1245"/>
                </a:cubicBezTo>
                <a:cubicBezTo>
                  <a:pt x="2141" y="745"/>
                  <a:pt x="1059" y="1129"/>
                  <a:pt x="421" y="585"/>
                </a:cubicBezTo>
                <a:cubicBezTo>
                  <a:pt x="232" y="423"/>
                  <a:pt x="98" y="220"/>
                  <a:pt x="0" y="0"/>
                </a:cubicBezTo>
                <a:close/>
              </a:path>
            </a:pathLst>
          </a:custGeom>
          <a:solidFill>
            <a:srgbClr val="EB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pic>
        <p:nvPicPr>
          <p:cNvPr id="28" name="图片 27" descr="363530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80000" flipH="1" flipV="1">
            <a:off x="10598150" y="-24130"/>
            <a:ext cx="1568450" cy="156845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4" name="PA_圆角矩形 31"/>
          <p:cNvSpPr/>
          <p:nvPr>
            <p:custDataLst>
              <p:tags r:id="rId4"/>
            </p:custDataLst>
          </p:nvPr>
        </p:nvSpPr>
        <p:spPr>
          <a:xfrm>
            <a:off x="5142230" y="4090670"/>
            <a:ext cx="1427480" cy="339090"/>
          </a:xfrm>
          <a:prstGeom prst="roundRect">
            <a:avLst>
              <a:gd name="adj" fmla="val 29775"/>
            </a:avLst>
          </a:prstGeom>
          <a:solidFill>
            <a:srgbClr val="F7995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 dirty="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节日：儿童节</a:t>
            </a:r>
            <a:endParaRPr lang="en-US" altLang="zh-CN" sz="1200" dirty="0">
              <a:solidFill>
                <a:schemeClr val="bg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710" y="259715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查看代码</a:t>
            </a:r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plus</a:t>
            </a:r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55320" y="848360"/>
            <a:ext cx="1034923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2400">
                <a:highlight>
                  <a:srgbClr val="FFFF00"/>
                </a:highlight>
              </a:rPr>
              <a:t>tui enable</a:t>
            </a:r>
            <a:r>
              <a:rPr lang="zh-CN" altLang="en-US" sz="2400"/>
              <a:t>：命令用于启用文本用户界面，它提供了一个更友好和可视化的调</a:t>
            </a:r>
            <a:r>
              <a:rPr lang="en-US" altLang="zh-CN" sz="2400"/>
              <a:t>		</a:t>
            </a:r>
            <a:r>
              <a:rPr lang="zh-CN" altLang="en-US" sz="2400"/>
              <a:t>试界面。TUI允许你同时查看源代码、汇编代码和调试命令输出，提</a:t>
            </a:r>
            <a:r>
              <a:rPr lang="en-US" altLang="zh-CN" sz="2400"/>
              <a:t>		</a:t>
            </a:r>
            <a:r>
              <a:rPr lang="zh-CN" altLang="en-US" sz="2400"/>
              <a:t>供了更方便的调试体验。</a:t>
            </a:r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205" y="1821815"/>
            <a:ext cx="5744845" cy="48793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34950" y="3419475"/>
            <a:ext cx="559625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Ctrl + X + A：</a:t>
            </a:r>
            <a:endParaRPr lang="zh-CN" altLang="en-US" sz="2000"/>
          </a:p>
          <a:p>
            <a:pPr algn="l"/>
            <a:r>
              <a:rPr lang="en-US" altLang="zh-CN" sz="2000"/>
              <a:t>     </a:t>
            </a:r>
            <a:r>
              <a:rPr lang="zh-CN" altLang="en-US" sz="2000"/>
              <a:t>在源代码窗口和汇编代码窗口之间切换焦点。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234950" y="4983480"/>
            <a:ext cx="26631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Ctrl + L：</a:t>
            </a:r>
            <a:endParaRPr lang="zh-CN" altLang="en-US" sz="2000"/>
          </a:p>
          <a:p>
            <a:pPr algn="l"/>
            <a:r>
              <a:rPr lang="en-US" altLang="zh-CN" sz="2000"/>
              <a:t>        </a:t>
            </a:r>
            <a:r>
              <a:rPr lang="zh-CN" altLang="en-US" sz="2000"/>
              <a:t>重新绘制TUI界面</a:t>
            </a:r>
            <a:endParaRPr lang="zh-CN" altLang="en-US" sz="20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rcRect r="39935"/>
          <a:stretch>
            <a:fillRect/>
          </a:stretch>
        </p:blipFill>
        <p:spPr>
          <a:xfrm>
            <a:off x="655320" y="2473960"/>
            <a:ext cx="4232275" cy="663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87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断点设置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1110" y="1083310"/>
            <a:ext cx="7955280" cy="2245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break：</a:t>
            </a:r>
            <a:r>
              <a:rPr lang="zh-CN" altLang="en-US" sz="2800"/>
              <a:t>在当前文件的某一行上设置断点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	   </a:t>
            </a:r>
            <a:r>
              <a:rPr lang="zh-CN" altLang="en-US" sz="2800">
                <a:sym typeface="+mn-ea"/>
              </a:rPr>
              <a:t>简写为</a:t>
            </a:r>
            <a:r>
              <a:rPr lang="en-US" altLang="zh-CN" sz="2800">
                <a:sym typeface="+mn-ea"/>
              </a:rPr>
              <a:t>b</a:t>
            </a:r>
            <a:endParaRPr lang="en-US" altLang="zh-CN" sz="2800"/>
          </a:p>
          <a:p>
            <a:pPr algn="l"/>
            <a:endParaRPr lang="zh-CN" altLang="en-US" sz="2800"/>
          </a:p>
          <a:p>
            <a:pPr algn="l"/>
            <a:r>
              <a:rPr lang="zh-CN" altLang="en-US" sz="2800"/>
              <a:t>(gdb) </a:t>
            </a:r>
            <a:r>
              <a:rPr lang="zh-CN" altLang="en-US" sz="2800">
                <a:highlight>
                  <a:srgbClr val="FFFF00"/>
                </a:highlight>
              </a:rPr>
              <a:t>b （文件名）</a:t>
            </a:r>
            <a:r>
              <a:rPr lang="en-US" altLang="zh-CN" sz="2800">
                <a:highlight>
                  <a:srgbClr val="FFFF00"/>
                </a:highlight>
              </a:rPr>
              <a:t> </a:t>
            </a:r>
            <a:r>
              <a:rPr lang="zh-CN" altLang="en-US" sz="2800">
                <a:highlight>
                  <a:srgbClr val="FFFF00"/>
                </a:highlight>
              </a:rPr>
              <a:t>行号</a:t>
            </a:r>
            <a:r>
              <a:rPr lang="en-US" altLang="zh-CN" sz="2800"/>
              <a:t>	</a:t>
            </a:r>
            <a:r>
              <a:rPr lang="zh-CN" altLang="en-US" sz="2800"/>
              <a:t>停在该行</a:t>
            </a:r>
            <a:endParaRPr lang="zh-CN" altLang="en-US" sz="2800">
              <a:highlight>
                <a:srgbClr val="FFFF00"/>
              </a:highlight>
            </a:endParaRPr>
          </a:p>
          <a:p>
            <a:pPr algn="l"/>
            <a:r>
              <a:rPr lang="zh-CN" altLang="en-US" sz="2800"/>
              <a:t>(gdb) </a:t>
            </a:r>
            <a:r>
              <a:rPr lang="zh-CN" altLang="en-US" sz="2800">
                <a:highlight>
                  <a:srgbClr val="FFFF00"/>
                </a:highlight>
              </a:rPr>
              <a:t>b （文件名）</a:t>
            </a:r>
            <a:r>
              <a:rPr lang="en-US" altLang="zh-CN" sz="2800">
                <a:highlight>
                  <a:srgbClr val="FFFF00"/>
                </a:highlight>
              </a:rPr>
              <a:t> </a:t>
            </a:r>
            <a:r>
              <a:rPr lang="zh-CN" altLang="en-US" sz="2800">
                <a:highlight>
                  <a:srgbClr val="FFFF00"/>
                </a:highlight>
              </a:rPr>
              <a:t>函数名</a:t>
            </a:r>
            <a:r>
              <a:rPr lang="zh-CN" altLang="en-US" sz="2800"/>
              <a:t>	停止在函数的第一行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261110" y="4273550"/>
            <a:ext cx="7273290" cy="1568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/>
              <a:t>条件断点：变量满足某个条件</a:t>
            </a:r>
            <a:r>
              <a:rPr lang="en-US" altLang="zh-CN" sz="2400"/>
              <a:t> </a:t>
            </a:r>
            <a:r>
              <a:rPr lang="zh-CN" altLang="en-US" sz="2400"/>
              <a:t>程序才会停在该断点上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(gdb)</a:t>
            </a:r>
            <a:r>
              <a:rPr lang="zh-CN" altLang="en-US" sz="2400">
                <a:highlight>
                  <a:srgbClr val="FFFF00"/>
                </a:highlight>
              </a:rPr>
              <a:t> b 行数 if 变量名==某个值</a:t>
            </a:r>
            <a:endParaRPr lang="en-US" altLang="zh-CN" sz="2400"/>
          </a:p>
          <a:p>
            <a:pPr algn="l"/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320" y="259715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断点查看与删除</a:t>
            </a:r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1110" y="774700"/>
            <a:ext cx="4483735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en-US" altLang="zh-CN" sz="2800">
                <a:highlight>
                  <a:srgbClr val="FFFF00"/>
                </a:highlight>
                <a:sym typeface="+mn-ea"/>
              </a:rPr>
              <a:t>info </a:t>
            </a:r>
            <a:r>
              <a:rPr lang="zh-CN" altLang="en-US" sz="2800">
                <a:highlight>
                  <a:srgbClr val="FFFF00"/>
                </a:highlight>
                <a:sym typeface="+mn-ea"/>
              </a:rPr>
              <a:t>break</a:t>
            </a:r>
            <a:r>
              <a:rPr lang="zh-CN" altLang="en-US" sz="2800">
                <a:sym typeface="+mn-ea"/>
              </a:rPr>
              <a:t>：查看断点的信息</a:t>
            </a:r>
            <a:endParaRPr lang="zh-CN" altLang="en-US" sz="2800">
              <a:sym typeface="+mn-ea"/>
            </a:endParaRPr>
          </a:p>
          <a:p>
            <a:pPr algn="l"/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简写为</a:t>
            </a:r>
            <a:r>
              <a:rPr lang="en-US" altLang="zh-CN" sz="2800">
                <a:sym typeface="+mn-ea"/>
              </a:rPr>
              <a:t>i b</a:t>
            </a:r>
            <a:endParaRPr lang="zh-CN" altLang="en-US" sz="28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816100"/>
            <a:ext cx="10121900" cy="1746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5320" y="3655695"/>
            <a:ext cx="368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断点对应的编号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24025" y="3655695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类型</a:t>
            </a:r>
            <a:endParaRPr lang="zh-CN" altLang="en-US"/>
          </a:p>
          <a:p>
            <a:r>
              <a:rPr lang="zh-CN" altLang="en-US"/>
              <a:t>这里都是断点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48125" y="3655695"/>
            <a:ext cx="406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断点是否生效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824730" y="375856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断点对应的地址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60590" y="37941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断点在文件的位置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11495" y="4793615"/>
            <a:ext cx="5269230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altLang="zh-CN" sz="2800">
                <a:highlight>
                  <a:srgbClr val="FFFF00"/>
                </a:highlight>
              </a:rPr>
              <a:t>delete +</a:t>
            </a:r>
            <a:r>
              <a:rPr lang="zh-CN" altLang="en-US" sz="2800">
                <a:highlight>
                  <a:srgbClr val="FFFF00"/>
                </a:highlight>
              </a:rPr>
              <a:t>断点编号</a:t>
            </a:r>
            <a:r>
              <a:rPr lang="zh-CN" altLang="en-US" sz="2800"/>
              <a:t>：删除断点</a:t>
            </a:r>
            <a:endParaRPr lang="zh-CN" altLang="en-US" sz="2800"/>
          </a:p>
          <a:p>
            <a:pPr algn="l"/>
            <a:r>
              <a:rPr lang="en-US" altLang="zh-CN" sz="2800">
                <a:sym typeface="+mn-ea"/>
              </a:rPr>
              <a:t>			  </a:t>
            </a:r>
            <a:r>
              <a:rPr lang="zh-CN" altLang="en-US" sz="2800">
                <a:sym typeface="+mn-ea"/>
              </a:rPr>
              <a:t>简写为</a:t>
            </a:r>
            <a:r>
              <a:rPr lang="en-US" altLang="zh-CN" sz="2800">
                <a:sym typeface="+mn-ea"/>
              </a:rPr>
              <a:t>d+</a:t>
            </a:r>
            <a:r>
              <a:rPr lang="zh-CN" altLang="en-US" sz="2800">
                <a:sym typeface="+mn-ea"/>
              </a:rPr>
              <a:t>编号</a:t>
            </a:r>
            <a:endParaRPr lang="zh-CN" altLang="en-US" sz="28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010" y="5685790"/>
            <a:ext cx="8376285" cy="1137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71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设置断点状态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61110" y="1083310"/>
            <a:ext cx="6075680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800">
                <a:highlight>
                  <a:srgbClr val="FFFF00"/>
                </a:highlight>
              </a:rPr>
              <a:t>disable</a:t>
            </a:r>
            <a:r>
              <a:rPr lang="zh-CN" altLang="en-US" sz="2800"/>
              <a:t> ：简写为 dis</a:t>
            </a:r>
            <a:endParaRPr lang="zh-CN" altLang="en-US" sz="2800"/>
          </a:p>
          <a:p>
            <a:pPr algn="l"/>
            <a:r>
              <a:rPr lang="en-US" altLang="zh-CN" sz="2800"/>
              <a:t>	</a:t>
            </a:r>
            <a:r>
              <a:rPr lang="zh-CN" altLang="en-US" sz="2800"/>
              <a:t>设置某一个或者某几个断点无效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261110" y="2333625"/>
            <a:ext cx="6075680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800">
                <a:highlight>
                  <a:srgbClr val="FFFF00"/>
                </a:highlight>
              </a:rPr>
              <a:t>enable</a:t>
            </a:r>
            <a:r>
              <a:rPr lang="zh-CN" altLang="en-US" sz="2800"/>
              <a:t> ：简写为ena</a:t>
            </a:r>
            <a:endParaRPr lang="zh-CN" altLang="en-US" sz="2800"/>
          </a:p>
          <a:p>
            <a:pPr algn="l"/>
            <a:r>
              <a:rPr lang="en-US" altLang="zh-CN" sz="2800"/>
              <a:t>	</a:t>
            </a:r>
            <a:r>
              <a:rPr lang="zh-CN" altLang="en-US" sz="2800"/>
              <a:t>设置某一个或者某几个断点有效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040" y="3424555"/>
            <a:ext cx="7836535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71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打印变量值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3710" y="1991360"/>
            <a:ext cx="3948430" cy="1506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3200"/>
              <a:t>print ：简写为 p</a:t>
            </a:r>
            <a:endParaRPr lang="zh-CN" altLang="en-US" sz="3200"/>
          </a:p>
          <a:p>
            <a:pPr algn="l"/>
            <a:r>
              <a:rPr lang="en-US" altLang="zh-CN" sz="3200"/>
              <a:t>	</a:t>
            </a:r>
            <a:endParaRPr lang="en-US" altLang="zh-CN" sz="3200"/>
          </a:p>
          <a:p>
            <a:pPr algn="l"/>
            <a:r>
              <a:rPr lang="zh-CN" altLang="en-US" sz="2800">
                <a:highlight>
                  <a:srgbClr val="FFFF00"/>
                </a:highlight>
              </a:rPr>
              <a:t>p </a:t>
            </a:r>
            <a:r>
              <a:rPr lang="en-US" altLang="zh-CN" sz="2800">
                <a:highlight>
                  <a:srgbClr val="FFFF00"/>
                </a:highlight>
              </a:rPr>
              <a:t>+ </a:t>
            </a:r>
            <a:r>
              <a:rPr lang="zh-CN" altLang="en-US" sz="2800">
                <a:highlight>
                  <a:srgbClr val="FFFF00"/>
                </a:highlight>
              </a:rPr>
              <a:t>变量名</a:t>
            </a:r>
            <a:r>
              <a:rPr lang="zh-CN" altLang="en-US" sz="2800"/>
              <a:t>：打印变量值</a:t>
            </a:r>
            <a:endParaRPr lang="en-US" altLang="zh-CN" sz="2800"/>
          </a:p>
        </p:txBody>
      </p:sp>
      <p:sp>
        <p:nvSpPr>
          <p:cNvPr id="9" name="文本框 8"/>
          <p:cNvSpPr txBox="1"/>
          <p:nvPr/>
        </p:nvSpPr>
        <p:spPr>
          <a:xfrm>
            <a:off x="353695" y="4159250"/>
            <a:ext cx="5008880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2800">
                <a:highlight>
                  <a:srgbClr val="FFFF00"/>
                </a:highlight>
              </a:rPr>
              <a:t>ptype </a:t>
            </a:r>
            <a:r>
              <a:rPr lang="en-US" altLang="zh-CN" sz="2800">
                <a:highlight>
                  <a:srgbClr val="FFFF00"/>
                </a:highlight>
              </a:rPr>
              <a:t>+</a:t>
            </a:r>
            <a:r>
              <a:rPr lang="zh-CN" altLang="en-US" sz="2800">
                <a:highlight>
                  <a:srgbClr val="FFFF00"/>
                </a:highlight>
              </a:rPr>
              <a:t>变量名</a:t>
            </a:r>
            <a:r>
              <a:rPr lang="zh-CN" altLang="en-US" sz="2800"/>
              <a:t>：打印变量类型</a:t>
            </a:r>
            <a:endParaRPr lang="zh-CN" altLang="en-US" sz="2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925" y="1991360"/>
            <a:ext cx="6609080" cy="3180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25" y="469900"/>
            <a:ext cx="4401820" cy="858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24465" y="806450"/>
            <a:ext cx="906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a = 2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492125" y="5157470"/>
            <a:ext cx="4210685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800">
                <a:highlight>
                  <a:srgbClr val="FFFF00"/>
                </a:highlight>
              </a:rPr>
              <a:t>x +</a:t>
            </a:r>
            <a:r>
              <a:rPr lang="zh-CN" altLang="en-US" sz="2800">
                <a:highlight>
                  <a:srgbClr val="FFFF00"/>
                </a:highlight>
              </a:rPr>
              <a:t>变量名</a:t>
            </a:r>
            <a:r>
              <a:rPr lang="zh-CN" altLang="en-US" sz="2800"/>
              <a:t>：打印变量地址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71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自动打印信息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5320" y="953135"/>
            <a:ext cx="673163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使用 display 命令查看变量或表达式的值，</a:t>
            </a:r>
            <a:endParaRPr lang="zh-CN" altLang="en-US" sz="2800"/>
          </a:p>
          <a:p>
            <a:pPr algn="l"/>
            <a:r>
              <a:rPr lang="zh-CN" altLang="en-US" sz="2800"/>
              <a:t>每当程序暂停执行（例如单步执行）时，</a:t>
            </a:r>
            <a:endParaRPr lang="zh-CN" altLang="en-US" sz="2800"/>
          </a:p>
          <a:p>
            <a:pPr algn="l"/>
            <a:r>
              <a:rPr lang="zh-CN" altLang="en-US" sz="2800"/>
              <a:t>GDB 调试器都会</a:t>
            </a:r>
            <a:r>
              <a:rPr lang="zh-CN" altLang="en-US" sz="2800" b="1"/>
              <a:t>自动帮我们打印出来</a:t>
            </a:r>
            <a:r>
              <a:rPr lang="zh-CN" altLang="en-US" sz="2800"/>
              <a:t>，</a:t>
            </a:r>
            <a:endParaRPr lang="zh-CN" altLang="en-US" sz="2800"/>
          </a:p>
          <a:p>
            <a:pPr algn="l"/>
            <a:r>
              <a:rPr lang="zh-CN" altLang="en-US" sz="2800"/>
              <a:t>而 print 命令则不会</a:t>
            </a:r>
            <a:endParaRPr lang="zh-CN" altLang="en-US" sz="2800"/>
          </a:p>
        </p:txBody>
      </p:sp>
      <p:sp>
        <p:nvSpPr>
          <p:cNvPr id="9" name="文本框 8"/>
          <p:cNvSpPr txBox="1"/>
          <p:nvPr/>
        </p:nvSpPr>
        <p:spPr>
          <a:xfrm>
            <a:off x="7811135" y="3016250"/>
            <a:ext cx="3423285" cy="5835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3200">
                <a:highlight>
                  <a:srgbClr val="FFFF00"/>
                </a:highlight>
              </a:rPr>
              <a:t>display </a:t>
            </a:r>
            <a:r>
              <a:rPr lang="en-US" altLang="zh-CN" sz="3200">
                <a:highlight>
                  <a:srgbClr val="FFFF00"/>
                </a:highlight>
              </a:rPr>
              <a:t>+</a:t>
            </a:r>
            <a:r>
              <a:rPr lang="zh-CN" altLang="en-US" sz="3200">
                <a:highlight>
                  <a:srgbClr val="FFFF00"/>
                </a:highlight>
              </a:rPr>
              <a:t>变量名</a:t>
            </a:r>
            <a:endParaRPr lang="zh-CN" altLang="en-US" sz="3200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32040" y="4029710"/>
            <a:ext cx="4613275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altLang="zh-CN" sz="2800">
                <a:highlight>
                  <a:srgbClr val="FFFF00"/>
                </a:highlight>
              </a:rPr>
              <a:t>info display</a:t>
            </a:r>
            <a:r>
              <a:rPr lang="zh-CN" altLang="en-US" sz="2800"/>
              <a:t>：简写为</a:t>
            </a:r>
            <a:r>
              <a:rPr lang="en-US" altLang="zh-CN" sz="2800"/>
              <a:t> i display</a:t>
            </a:r>
            <a:br>
              <a:rPr lang="zh-CN" altLang="en-US" sz="2800"/>
            </a:br>
            <a:r>
              <a:rPr lang="en-US" altLang="zh-CN" sz="2800"/>
              <a:t>	 查看自动显示列表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255" y="3016250"/>
            <a:ext cx="7042785" cy="3402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33970" y="5412740"/>
            <a:ext cx="3942080" cy="953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800">
                <a:highlight>
                  <a:srgbClr val="FFFF00"/>
                </a:highlight>
              </a:rPr>
              <a:t>undisplay +</a:t>
            </a:r>
            <a:r>
              <a:rPr lang="zh-CN" altLang="en-US" sz="2800">
                <a:highlight>
                  <a:srgbClr val="FFFF00"/>
                </a:highlight>
              </a:rPr>
              <a:t>编号</a:t>
            </a:r>
            <a:r>
              <a:rPr lang="zh-CN" altLang="en-US" sz="2800"/>
              <a:t>：</a:t>
            </a:r>
            <a:br>
              <a:rPr lang="zh-CN" altLang="en-US" sz="2800"/>
            </a:br>
            <a:r>
              <a:rPr lang="en-US" altLang="zh-CN" sz="2800"/>
              <a:t>	</a:t>
            </a:r>
            <a:r>
              <a:rPr lang="zh-CN" altLang="en-US" sz="2800"/>
              <a:t>取消自动打印信息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55" y="324485"/>
            <a:ext cx="4195445" cy="244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58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单步调试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89940" y="1003935"/>
            <a:ext cx="11167110" cy="737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>
                <a:highlight>
                  <a:srgbClr val="FFFF00"/>
                </a:highlight>
              </a:rPr>
              <a:t>step</a:t>
            </a:r>
            <a:r>
              <a:rPr lang="zh-CN" altLang="en-US" sz="2400"/>
              <a:t>：简写为 s</a:t>
            </a:r>
            <a:endParaRPr lang="zh-CN" altLang="en-US" sz="2400"/>
          </a:p>
          <a:p>
            <a:pPr algn="l"/>
            <a:r>
              <a:rPr lang="en-US" altLang="zh-CN"/>
              <a:t>	</a:t>
            </a:r>
            <a:r>
              <a:rPr lang="zh-CN" altLang="en-US"/>
              <a:t>命令被执行一次代码被向下执行一行，如果这一行是一个函数调用，那么程序</a:t>
            </a:r>
            <a:r>
              <a:rPr lang="zh-CN" altLang="en-US" b="1"/>
              <a:t>会进入到函数体内部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9940" y="1993265"/>
            <a:ext cx="9558020" cy="10147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>
                <a:highlight>
                  <a:srgbClr val="FFFF00"/>
                </a:highlight>
              </a:rPr>
              <a:t>finish</a:t>
            </a:r>
            <a:r>
              <a:rPr lang="zh-CN" altLang="en-US" sz="2400"/>
              <a:t>：</a:t>
            </a:r>
            <a:endParaRPr lang="zh-CN" altLang="en-US" sz="2400"/>
          </a:p>
          <a:p>
            <a:pPr algn="l"/>
            <a:r>
              <a:rPr lang="en-US" altLang="zh-CN"/>
              <a:t>	</a:t>
            </a:r>
            <a:r>
              <a:rPr lang="zh-CN" altLang="en-US"/>
              <a:t>如果通过 s 单步调试进入到函数内部，想要</a:t>
            </a:r>
            <a:r>
              <a:rPr lang="zh-CN" altLang="en-US" b="1"/>
              <a:t>跳出这个函数体</a:t>
            </a:r>
            <a:r>
              <a:rPr lang="zh-CN" altLang="en-US"/>
              <a:t>， 可以执行 finish 命令。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前提：函数体内不能有有效断点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9940" y="3462655"/>
            <a:ext cx="6652260" cy="10147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>
                <a:highlight>
                  <a:srgbClr val="FFFF00"/>
                </a:highlight>
              </a:rPr>
              <a:t>next</a:t>
            </a:r>
            <a:r>
              <a:rPr lang="zh-CN" altLang="en-US" sz="2400"/>
              <a:t>：简写为</a:t>
            </a:r>
            <a:r>
              <a:rPr lang="en-US" altLang="zh-CN" sz="2400"/>
              <a:t> n</a:t>
            </a:r>
            <a:endParaRPr lang="zh-CN" altLang="en-US" sz="2400"/>
          </a:p>
          <a:p>
            <a:pPr algn="l"/>
            <a:r>
              <a:rPr lang="en-US" altLang="zh-CN"/>
              <a:t>	</a:t>
            </a:r>
            <a:r>
              <a:rPr lang="zh-CN" altLang="en-US"/>
              <a:t>next 命令和 step 命令功能是相似的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只是在使用 next 调试程序的时候</a:t>
            </a:r>
            <a:r>
              <a:rPr lang="zh-CN" altLang="en-US" b="1"/>
              <a:t>不会进入到函数体内部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789940" y="4798060"/>
            <a:ext cx="6902450" cy="12915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>
                <a:highlight>
                  <a:srgbClr val="FFFF00"/>
                </a:highlight>
              </a:rPr>
              <a:t>until</a:t>
            </a:r>
            <a:r>
              <a:rPr lang="zh-CN" altLang="en-US" sz="2400"/>
              <a:t>：</a:t>
            </a:r>
            <a:endParaRPr lang="zh-CN" altLang="en-US" sz="2400"/>
          </a:p>
          <a:p>
            <a:pPr algn="l"/>
            <a:r>
              <a:rPr lang="en-US" altLang="zh-CN"/>
              <a:t>	</a:t>
            </a:r>
            <a:r>
              <a:rPr lang="zh-CN" altLang="en-US"/>
              <a:t>通过 until 命令可以直接</a:t>
            </a:r>
            <a:r>
              <a:rPr lang="zh-CN" altLang="en-US" b="1"/>
              <a:t>跳出某个循环体</a:t>
            </a:r>
            <a:r>
              <a:rPr lang="zh-CN" altLang="en-US"/>
              <a:t>，能提高调试效率</a:t>
            </a:r>
            <a:endParaRPr lang="zh-CN" altLang="en-US"/>
          </a:p>
          <a:p>
            <a:pPr algn="l"/>
            <a:r>
              <a:rPr lang="en-US" altLang="zh-CN"/>
              <a:t>	</a:t>
            </a:r>
            <a:r>
              <a:rPr lang="zh-CN" altLang="en-US"/>
              <a:t>前提：</a:t>
            </a:r>
            <a:r>
              <a:rPr lang="en-US" altLang="zh-CN"/>
              <a:t>1. </a:t>
            </a:r>
            <a:r>
              <a:rPr lang="zh-CN" altLang="en-US"/>
              <a:t>循环体内部不能有有效的断点</a:t>
            </a:r>
            <a:endParaRPr lang="zh-CN" altLang="en-US"/>
          </a:p>
          <a:p>
            <a:pPr algn="l"/>
            <a:r>
              <a:rPr lang="en-US" altLang="zh-CN"/>
              <a:t>	            2.</a:t>
            </a:r>
            <a:r>
              <a:rPr lang="zh-CN" altLang="en-US"/>
              <a:t>在循环体开始、结束行执行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650" y="260350"/>
            <a:ext cx="2711450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基本命令小结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44" name="任意多边形 43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pic>
        <p:nvPicPr>
          <p:cNvPr id="3" name="图片 2" descr="gdb"/>
          <p:cNvPicPr>
            <a:picLocks noChangeAspect="1"/>
          </p:cNvPicPr>
          <p:nvPr/>
        </p:nvPicPr>
        <p:blipFill>
          <a:blip r:embed="rId1"/>
          <a:srcRect b="41963"/>
          <a:stretch>
            <a:fillRect/>
          </a:stretch>
        </p:blipFill>
        <p:spPr>
          <a:xfrm>
            <a:off x="-222250" y="311150"/>
            <a:ext cx="7482205" cy="6523355"/>
          </a:xfrm>
          <a:prstGeom prst="rect">
            <a:avLst/>
          </a:prstGeom>
          <a:effectLst/>
        </p:spPr>
      </p:pic>
      <p:pic>
        <p:nvPicPr>
          <p:cNvPr id="5" name="图片 4" descr="gdb"/>
          <p:cNvPicPr>
            <a:picLocks noChangeAspect="1"/>
          </p:cNvPicPr>
          <p:nvPr/>
        </p:nvPicPr>
        <p:blipFill>
          <a:blip r:embed="rId1"/>
          <a:srcRect t="57870"/>
          <a:stretch>
            <a:fillRect/>
          </a:stretch>
        </p:blipFill>
        <p:spPr>
          <a:xfrm>
            <a:off x="5245735" y="2203450"/>
            <a:ext cx="7491095" cy="4740275"/>
          </a:xfrm>
          <a:prstGeom prst="rect">
            <a:avLst/>
          </a:prstGeom>
        </p:spPr>
      </p:pic>
      <p:pic>
        <p:nvPicPr>
          <p:cNvPr id="11" name="图片 10" descr="gdb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122555"/>
            <a:ext cx="1286510" cy="1932305"/>
          </a:xfrm>
          <a:prstGeom prst="rect">
            <a:avLst/>
          </a:prstGeom>
        </p:spPr>
      </p:pic>
      <p:pic>
        <p:nvPicPr>
          <p:cNvPr id="9" name="图片 8" descr="gdb00"/>
          <p:cNvPicPr>
            <a:picLocks noChangeAspect="1"/>
          </p:cNvPicPr>
          <p:nvPr/>
        </p:nvPicPr>
        <p:blipFill>
          <a:blip r:embed="rId3"/>
          <a:srcRect t="58954"/>
          <a:stretch>
            <a:fillRect/>
          </a:stretch>
        </p:blipFill>
        <p:spPr>
          <a:xfrm>
            <a:off x="5410835" y="2221865"/>
            <a:ext cx="7325995" cy="4636135"/>
          </a:xfrm>
          <a:prstGeom prst="rect">
            <a:avLst/>
          </a:prstGeom>
        </p:spPr>
      </p:pic>
      <p:pic>
        <p:nvPicPr>
          <p:cNvPr id="4" name="图片 3" descr="gdb00"/>
          <p:cNvPicPr>
            <a:picLocks noChangeAspect="1"/>
          </p:cNvPicPr>
          <p:nvPr/>
        </p:nvPicPr>
        <p:blipFill>
          <a:blip r:embed="rId2"/>
          <a:srcRect t="3693" r="5066" b="41802"/>
          <a:stretch>
            <a:fillRect/>
          </a:stretch>
        </p:blipFill>
        <p:spPr>
          <a:xfrm>
            <a:off x="-302260" y="704850"/>
            <a:ext cx="7166610" cy="618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9230360" y="-77470"/>
            <a:ext cx="2951480" cy="2262505"/>
            <a:chOff x="-12" y="6584"/>
            <a:chExt cx="5766" cy="4420"/>
          </a:xfrm>
        </p:grpSpPr>
        <p:sp>
          <p:nvSpPr>
            <p:cNvPr id="19" name="任意多边形 18"/>
            <p:cNvSpPr/>
            <p:nvPr/>
          </p:nvSpPr>
          <p:spPr>
            <a:xfrm>
              <a:off x="-12" y="6584"/>
              <a:ext cx="5766" cy="4259"/>
            </a:xfrm>
            <a:custGeom>
              <a:avLst/>
              <a:gdLst>
                <a:gd name="connisteX0" fmla="*/ 400215 w 4246334"/>
                <a:gd name="connsiteY0" fmla="*/ 2790387 h 2885892"/>
                <a:gd name="connisteX1" fmla="*/ 3688245 w 4246334"/>
                <a:gd name="connsiteY1" fmla="*/ 2815787 h 2885892"/>
                <a:gd name="connisteX2" fmla="*/ 4208945 w 4246334"/>
                <a:gd name="connsiteY2" fmla="*/ 2828487 h 2885892"/>
                <a:gd name="connisteX3" fmla="*/ 3675545 w 4246334"/>
                <a:gd name="connsiteY3" fmla="*/ 2193487 h 2885892"/>
                <a:gd name="connisteX4" fmla="*/ 2850045 w 4246334"/>
                <a:gd name="connsiteY4" fmla="*/ 2155387 h 2885892"/>
                <a:gd name="connisteX5" fmla="*/ 1567345 w 4246334"/>
                <a:gd name="connsiteY5" fmla="*/ 2244287 h 2885892"/>
                <a:gd name="connisteX6" fmla="*/ 1046645 w 4246334"/>
                <a:gd name="connsiteY6" fmla="*/ 1037787 h 2885892"/>
                <a:gd name="connisteX7" fmla="*/ 628815 w 4246334"/>
                <a:gd name="connsiteY7" fmla="*/ 174187 h 2885892"/>
                <a:gd name="connisteX8" fmla="*/ 247815 w 4246334"/>
                <a:gd name="connsiteY8" fmla="*/ 199587 h 2885892"/>
                <a:gd name="connisteX9" fmla="*/ 120815 w 4246334"/>
                <a:gd name="connsiteY9" fmla="*/ 1799787 h 2885892"/>
                <a:gd name="connisteX10" fmla="*/ 400215 w 4246334"/>
                <a:gd name="connsiteY10" fmla="*/ 2790387 h 288589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5766" h="4061">
                  <a:moveTo>
                    <a:pt x="0" y="0"/>
                  </a:moveTo>
                  <a:lnTo>
                    <a:pt x="9" y="4"/>
                  </a:lnTo>
                  <a:cubicBezTo>
                    <a:pt x="98" y="42"/>
                    <a:pt x="196" y="147"/>
                    <a:pt x="306" y="263"/>
                  </a:cubicBezTo>
                  <a:cubicBezTo>
                    <a:pt x="558" y="527"/>
                    <a:pt x="668" y="971"/>
                    <a:pt x="964" y="1623"/>
                  </a:cubicBezTo>
                  <a:cubicBezTo>
                    <a:pt x="1260" y="2275"/>
                    <a:pt x="1216" y="3171"/>
                    <a:pt x="1784" y="3523"/>
                  </a:cubicBezTo>
                  <a:cubicBezTo>
                    <a:pt x="2352" y="3875"/>
                    <a:pt x="3140" y="3399"/>
                    <a:pt x="3804" y="3383"/>
                  </a:cubicBezTo>
                  <a:cubicBezTo>
                    <a:pt x="4468" y="3367"/>
                    <a:pt x="4676" y="3231"/>
                    <a:pt x="5104" y="3443"/>
                  </a:cubicBezTo>
                  <a:cubicBezTo>
                    <a:pt x="5358" y="3569"/>
                    <a:pt x="5605" y="3828"/>
                    <a:pt x="5765" y="4060"/>
                  </a:cubicBezTo>
                  <a:lnTo>
                    <a:pt x="5766" y="4061"/>
                  </a:lnTo>
                  <a:lnTo>
                    <a:pt x="0" y="4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8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 rot="16020000">
              <a:off x="689" y="6898"/>
              <a:ext cx="3496" cy="4716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31750">
              <a:solidFill>
                <a:srgbClr val="897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pic>
          <p:nvPicPr>
            <p:cNvPr id="29" name="图片 28" descr="36353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560000" flipH="1" flipV="1">
              <a:off x="70" y="8311"/>
              <a:ext cx="2640" cy="2640"/>
            </a:xfrm>
            <a:prstGeom prst="rect">
              <a:avLst/>
            </a:prstGeom>
            <a:effectLst>
              <a:outerShdw blurRad="50800" dist="38100" dir="18900000" algn="b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841290" y="3887621"/>
            <a:ext cx="5365315" cy="2970379"/>
            <a:chOff x="10640" y="6122"/>
            <a:chExt cx="8583" cy="4678"/>
          </a:xfrm>
        </p:grpSpPr>
        <p:sp>
          <p:nvSpPr>
            <p:cNvPr id="21" name="任意多边形 20"/>
            <p:cNvSpPr/>
            <p:nvPr/>
          </p:nvSpPr>
          <p:spPr>
            <a:xfrm>
              <a:off x="10640" y="6122"/>
              <a:ext cx="8559" cy="4678"/>
            </a:xfrm>
            <a:custGeom>
              <a:avLst/>
              <a:gdLst>
                <a:gd name="connisteX0" fmla="*/ 460218 w 6548379"/>
                <a:gd name="connsiteY0" fmla="*/ 3233540 h 4189415"/>
                <a:gd name="connisteX1" fmla="*/ 714218 w 6548379"/>
                <a:gd name="connsiteY1" fmla="*/ 2789040 h 4189415"/>
                <a:gd name="connisteX2" fmla="*/ 1387318 w 6548379"/>
                <a:gd name="connsiteY2" fmla="*/ 2573140 h 4189415"/>
                <a:gd name="connisteX3" fmla="*/ 2289018 w 6548379"/>
                <a:gd name="connsiteY3" fmla="*/ 2636640 h 4189415"/>
                <a:gd name="connisteX4" fmla="*/ 3254218 w 6548379"/>
                <a:gd name="connsiteY4" fmla="*/ 2128640 h 4189415"/>
                <a:gd name="connisteX5" fmla="*/ 4511518 w 6548379"/>
                <a:gd name="connsiteY5" fmla="*/ 2204840 h 4189415"/>
                <a:gd name="connisteX6" fmla="*/ 5870418 w 6548379"/>
                <a:gd name="connsiteY6" fmla="*/ 426840 h 4189415"/>
                <a:gd name="connisteX7" fmla="*/ 6175218 w 6548379"/>
                <a:gd name="connsiteY7" fmla="*/ 249040 h 4189415"/>
                <a:gd name="connisteX8" fmla="*/ 6543518 w 6548379"/>
                <a:gd name="connsiteY8" fmla="*/ 2725540 h 4189415"/>
                <a:gd name="connisteX9" fmla="*/ 6048218 w 6548379"/>
                <a:gd name="connsiteY9" fmla="*/ 3792340 h 4189415"/>
                <a:gd name="connisteX10" fmla="*/ 3292318 w 6548379"/>
                <a:gd name="connsiteY10" fmla="*/ 3982840 h 4189415"/>
                <a:gd name="connisteX11" fmla="*/ 320518 w 6548379"/>
                <a:gd name="connsiteY11" fmla="*/ 4186040 h 4189415"/>
                <a:gd name="connisteX12" fmla="*/ 193518 w 6548379"/>
                <a:gd name="connsiteY12" fmla="*/ 3843140 h 4189415"/>
                <a:gd name="connisteX13" fmla="*/ 460218 w 6548379"/>
                <a:gd name="connsiteY13" fmla="*/ 3233540 h 41894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8944" h="4678">
                  <a:moveTo>
                    <a:pt x="8944" y="0"/>
                  </a:moveTo>
                  <a:lnTo>
                    <a:pt x="8944" y="4678"/>
                  </a:lnTo>
                  <a:lnTo>
                    <a:pt x="0" y="4678"/>
                  </a:lnTo>
                  <a:lnTo>
                    <a:pt x="23" y="4634"/>
                  </a:lnTo>
                  <a:cubicBezTo>
                    <a:pt x="192" y="4300"/>
                    <a:pt x="134" y="4140"/>
                    <a:pt x="435" y="3931"/>
                  </a:cubicBezTo>
                  <a:cubicBezTo>
                    <a:pt x="735" y="3722"/>
                    <a:pt x="1015" y="3638"/>
                    <a:pt x="1526" y="3590"/>
                  </a:cubicBezTo>
                  <a:cubicBezTo>
                    <a:pt x="2036" y="3541"/>
                    <a:pt x="2382" y="3831"/>
                    <a:pt x="2987" y="3690"/>
                  </a:cubicBezTo>
                  <a:cubicBezTo>
                    <a:pt x="3592" y="3550"/>
                    <a:pt x="3831" y="3024"/>
                    <a:pt x="4551" y="2887"/>
                  </a:cubicBezTo>
                  <a:cubicBezTo>
                    <a:pt x="5272" y="2751"/>
                    <a:pt x="5741" y="3545"/>
                    <a:pt x="6589" y="3007"/>
                  </a:cubicBezTo>
                  <a:cubicBezTo>
                    <a:pt x="7437" y="2469"/>
                    <a:pt x="8252" y="815"/>
                    <a:pt x="8792" y="197"/>
                  </a:cubicBezTo>
                  <a:cubicBezTo>
                    <a:pt x="8843" y="138"/>
                    <a:pt x="8887" y="81"/>
                    <a:pt x="8925" y="27"/>
                  </a:cubicBezTo>
                  <a:lnTo>
                    <a:pt x="8944" y="0"/>
                  </a:lnTo>
                  <a:close/>
                </a:path>
              </a:pathLst>
            </a:custGeom>
            <a:solidFill>
              <a:srgbClr val="F79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10895" y="7309"/>
              <a:ext cx="8328" cy="3467"/>
            </a:xfrm>
            <a:custGeom>
              <a:avLst/>
              <a:gdLst>
                <a:gd name="connsiteX0" fmla="*/ 0 w 10421"/>
                <a:gd name="connsiteY0" fmla="*/ 0 h 3511"/>
                <a:gd name="connsiteX1" fmla="*/ 1349 w 10421"/>
                <a:gd name="connsiteY1" fmla="*/ 872 h 3511"/>
                <a:gd name="connsiteX2" fmla="*/ 2969 w 10421"/>
                <a:gd name="connsiteY2" fmla="*/ 763 h 3511"/>
                <a:gd name="connsiteX3" fmla="*/ 4289 w 10421"/>
                <a:gd name="connsiteY3" fmla="*/ 1236 h 3511"/>
                <a:gd name="connsiteX4" fmla="*/ 4799 w 10421"/>
                <a:gd name="connsiteY4" fmla="*/ 2472 h 3511"/>
                <a:gd name="connsiteX5" fmla="*/ 5519 w 10421"/>
                <a:gd name="connsiteY5" fmla="*/ 2472 h 3511"/>
                <a:gd name="connsiteX6" fmla="*/ 5219 w 10421"/>
                <a:gd name="connsiteY6" fmla="*/ 2181 h 3511"/>
                <a:gd name="connsiteX7" fmla="*/ 5099 w 10421"/>
                <a:gd name="connsiteY7" fmla="*/ 2617 h 3511"/>
                <a:gd name="connsiteX8" fmla="*/ 7285 w 10421"/>
                <a:gd name="connsiteY8" fmla="*/ 3170 h 3511"/>
                <a:gd name="connsiteX9" fmla="*/ 10421 w 10421"/>
                <a:gd name="connsiteY9" fmla="*/ 3511 h 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1" h="3511">
                  <a:moveTo>
                    <a:pt x="0" y="0"/>
                  </a:moveTo>
                  <a:cubicBezTo>
                    <a:pt x="237" y="177"/>
                    <a:pt x="755" y="720"/>
                    <a:pt x="1349" y="872"/>
                  </a:cubicBezTo>
                  <a:cubicBezTo>
                    <a:pt x="1943" y="1025"/>
                    <a:pt x="2381" y="691"/>
                    <a:pt x="2969" y="763"/>
                  </a:cubicBezTo>
                  <a:cubicBezTo>
                    <a:pt x="3557" y="836"/>
                    <a:pt x="3923" y="894"/>
                    <a:pt x="4289" y="1236"/>
                  </a:cubicBezTo>
                  <a:cubicBezTo>
                    <a:pt x="4655" y="1577"/>
                    <a:pt x="4553" y="2224"/>
                    <a:pt x="4799" y="2472"/>
                  </a:cubicBezTo>
                  <a:cubicBezTo>
                    <a:pt x="5045" y="2719"/>
                    <a:pt x="5435" y="2530"/>
                    <a:pt x="5519" y="2472"/>
                  </a:cubicBezTo>
                  <a:cubicBezTo>
                    <a:pt x="5603" y="2413"/>
                    <a:pt x="5303" y="2152"/>
                    <a:pt x="5219" y="2181"/>
                  </a:cubicBezTo>
                  <a:cubicBezTo>
                    <a:pt x="5135" y="2210"/>
                    <a:pt x="4949" y="2246"/>
                    <a:pt x="5099" y="2617"/>
                  </a:cubicBezTo>
                  <a:cubicBezTo>
                    <a:pt x="5249" y="2988"/>
                    <a:pt x="6487" y="2813"/>
                    <a:pt x="7285" y="3170"/>
                  </a:cubicBezTo>
                  <a:cubicBezTo>
                    <a:pt x="8083" y="3526"/>
                    <a:pt x="9785" y="3431"/>
                    <a:pt x="10421" y="3511"/>
                  </a:cubicBezTo>
                </a:path>
              </a:pathLst>
            </a:custGeom>
            <a:noFill/>
            <a:ln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14605" y="-20955"/>
            <a:ext cx="1821180" cy="1955800"/>
            <a:chOff x="-23" y="-33"/>
            <a:chExt cx="2868" cy="3080"/>
          </a:xfrm>
        </p:grpSpPr>
        <p:sp>
          <p:nvSpPr>
            <p:cNvPr id="15" name="任意多边形 14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>
          <a:xfrm rot="10800000">
            <a:off x="-5080" y="5135245"/>
            <a:ext cx="6326505" cy="1707515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062" h="2689">
                <a:moveTo>
                  <a:pt x="40" y="148"/>
                </a:moveTo>
                <a:lnTo>
                  <a:pt x="36" y="152"/>
                </a:lnTo>
                <a:cubicBezTo>
                  <a:pt x="35" y="153"/>
                  <a:pt x="33" y="154"/>
                  <a:pt x="32" y="156"/>
                </a:cubicBezTo>
                <a:cubicBezTo>
                  <a:pt x="-18" y="201"/>
                  <a:pt x="-2" y="185"/>
                  <a:pt x="28" y="157"/>
                </a:cubicBezTo>
                <a:lnTo>
                  <a:pt x="40" y="148"/>
                </a:lnTo>
                <a:close/>
                <a:moveTo>
                  <a:pt x="40" y="148"/>
                </a:moveTo>
                <a:lnTo>
                  <a:pt x="41" y="147"/>
                </a:lnTo>
                <a:lnTo>
                  <a:pt x="40" y="148"/>
                </a:lnTo>
                <a:close/>
                <a:moveTo>
                  <a:pt x="92" y="105"/>
                </a:moveTo>
                <a:lnTo>
                  <a:pt x="93" y="105"/>
                </a:lnTo>
                <a:lnTo>
                  <a:pt x="109" y="121"/>
                </a:lnTo>
                <a:cubicBezTo>
                  <a:pt x="117" y="128"/>
                  <a:pt x="123" y="135"/>
                  <a:pt x="130" y="141"/>
                </a:cubicBezTo>
                <a:lnTo>
                  <a:pt x="135" y="148"/>
                </a:lnTo>
                <a:lnTo>
                  <a:pt x="135" y="149"/>
                </a:lnTo>
                <a:cubicBezTo>
                  <a:pt x="137" y="152"/>
                  <a:pt x="137" y="154"/>
                  <a:pt x="137" y="156"/>
                </a:cubicBezTo>
                <a:lnTo>
                  <a:pt x="89" y="107"/>
                </a:lnTo>
                <a:lnTo>
                  <a:pt x="92" y="105"/>
                </a:lnTo>
                <a:close/>
                <a:moveTo>
                  <a:pt x="45" y="0"/>
                </a:moveTo>
                <a:lnTo>
                  <a:pt x="10062" y="0"/>
                </a:lnTo>
                <a:lnTo>
                  <a:pt x="10062" y="2444"/>
                </a:lnTo>
                <a:lnTo>
                  <a:pt x="10040" y="2460"/>
                </a:lnTo>
                <a:cubicBezTo>
                  <a:pt x="9962" y="2517"/>
                  <a:pt x="9878" y="2564"/>
                  <a:pt x="9785" y="2599"/>
                </a:cubicBezTo>
                <a:cubicBezTo>
                  <a:pt x="8944" y="2916"/>
                  <a:pt x="7885" y="2327"/>
                  <a:pt x="6910" y="1918"/>
                </a:cubicBezTo>
                <a:cubicBezTo>
                  <a:pt x="5934" y="1510"/>
                  <a:pt x="5572" y="779"/>
                  <a:pt x="4909" y="558"/>
                </a:cubicBezTo>
                <a:cubicBezTo>
                  <a:pt x="4246" y="337"/>
                  <a:pt x="4330" y="758"/>
                  <a:pt x="3596" y="813"/>
                </a:cubicBezTo>
                <a:cubicBezTo>
                  <a:pt x="2862" y="868"/>
                  <a:pt x="1950" y="983"/>
                  <a:pt x="1241" y="834"/>
                </a:cubicBezTo>
                <a:cubicBezTo>
                  <a:pt x="643" y="709"/>
                  <a:pt x="344" y="360"/>
                  <a:pt x="151" y="163"/>
                </a:cubicBezTo>
                <a:lnTo>
                  <a:pt x="135" y="148"/>
                </a:lnTo>
                <a:lnTo>
                  <a:pt x="135" y="145"/>
                </a:lnTo>
                <a:cubicBezTo>
                  <a:pt x="134" y="125"/>
                  <a:pt x="132" y="92"/>
                  <a:pt x="116" y="92"/>
                </a:cubicBezTo>
                <a:cubicBezTo>
                  <a:pt x="113" y="92"/>
                  <a:pt x="105" y="96"/>
                  <a:pt x="97" y="102"/>
                </a:cubicBezTo>
                <a:lnTo>
                  <a:pt x="93" y="105"/>
                </a:lnTo>
                <a:lnTo>
                  <a:pt x="90" y="103"/>
                </a:lnTo>
                <a:cubicBezTo>
                  <a:pt x="77" y="91"/>
                  <a:pt x="65" y="81"/>
                  <a:pt x="53" y="71"/>
                </a:cubicBezTo>
                <a:lnTo>
                  <a:pt x="89" y="107"/>
                </a:lnTo>
                <a:lnTo>
                  <a:pt x="85" y="111"/>
                </a:lnTo>
                <a:cubicBezTo>
                  <a:pt x="72" y="120"/>
                  <a:pt x="55" y="134"/>
                  <a:pt x="41" y="147"/>
                </a:cubicBezTo>
                <a:cubicBezTo>
                  <a:pt x="64" y="115"/>
                  <a:pt x="49" y="64"/>
                  <a:pt x="45" y="4"/>
                </a:cubicBezTo>
                <a:lnTo>
                  <a:pt x="45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7320000" flipH="1">
            <a:off x="1917065" y="4842510"/>
            <a:ext cx="2543810" cy="3893185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7320000" flipH="1">
            <a:off x="1797887" y="4580370"/>
            <a:ext cx="2905848" cy="4410075"/>
          </a:xfrm>
          <a:custGeom>
            <a:avLst/>
            <a:gdLst>
              <a:gd name="connsiteX0" fmla="*/ 4343 w 4576"/>
              <a:gd name="connsiteY0" fmla="*/ 0 h 6945"/>
              <a:gd name="connsiteX1" fmla="*/ 4402 w 4576"/>
              <a:gd name="connsiteY1" fmla="*/ 2018 h 6945"/>
              <a:gd name="connsiteX2" fmla="*/ 2568 w 4576"/>
              <a:gd name="connsiteY2" fmla="*/ 3631 h 6945"/>
              <a:gd name="connsiteX3" fmla="*/ 2089 w 4576"/>
              <a:gd name="connsiteY3" fmla="*/ 6021 h 6945"/>
              <a:gd name="connsiteX4" fmla="*/ 0 w 4576"/>
              <a:gd name="connsiteY4" fmla="*/ 6945 h 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" h="6945">
                <a:moveTo>
                  <a:pt x="4343" y="0"/>
                </a:moveTo>
                <a:cubicBezTo>
                  <a:pt x="4399" y="335"/>
                  <a:pt x="4800" y="1381"/>
                  <a:pt x="4402" y="2018"/>
                </a:cubicBezTo>
                <a:cubicBezTo>
                  <a:pt x="4005" y="2654"/>
                  <a:pt x="3059" y="2796"/>
                  <a:pt x="2568" y="3631"/>
                </a:cubicBezTo>
                <a:cubicBezTo>
                  <a:pt x="2077" y="4466"/>
                  <a:pt x="2551" y="5261"/>
                  <a:pt x="2089" y="6021"/>
                </a:cubicBezTo>
                <a:cubicBezTo>
                  <a:pt x="1626" y="6782"/>
                  <a:pt x="374" y="6802"/>
                  <a:pt x="0" y="6945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021330" y="5919470"/>
            <a:ext cx="335280" cy="139065"/>
          </a:xfrm>
          <a:prstGeom prst="ellipse">
            <a:avLst/>
          </a:prstGeom>
          <a:noFill/>
          <a:ln>
            <a:solidFill>
              <a:srgbClr val="F09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952240" y="2374900"/>
            <a:ext cx="4071620" cy="1320165"/>
            <a:chOff x="6775" y="3228"/>
            <a:chExt cx="6412" cy="2079"/>
          </a:xfrm>
        </p:grpSpPr>
        <p:sp>
          <p:nvSpPr>
            <p:cNvPr id="12" name="文本框 11"/>
            <p:cNvSpPr txBox="1"/>
            <p:nvPr/>
          </p:nvSpPr>
          <p:spPr>
            <a:xfrm>
              <a:off x="8431" y="3228"/>
              <a:ext cx="3440" cy="10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3600">
                  <a:solidFill>
                    <a:srgbClr val="897563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PART 03</a:t>
              </a:r>
              <a:endParaRPr lang="en-US" altLang="zh-CN" sz="3600">
                <a:solidFill>
                  <a:srgbClr val="897563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75" y="4321"/>
              <a:ext cx="6412" cy="9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dist"/>
              <a:r>
                <a:rPr lang="zh-CN" altLang="en-US" sz="440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多线程的运用</a:t>
              </a:r>
              <a:endParaRPr lang="zh-CN" altLang="en-US" sz="4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049770" y="2805430"/>
            <a:ext cx="138430" cy="138430"/>
          </a:xfrm>
          <a:prstGeom prst="roundRect">
            <a:avLst>
              <a:gd name="adj" fmla="val 2752"/>
            </a:avLst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645" y="259715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线程创建提醒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9940" y="1558925"/>
            <a:ext cx="102654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在GNU/Linux上，如果gdb检测到一个</a:t>
            </a:r>
            <a:r>
              <a:rPr lang="zh-CN" altLang="en-US" sz="2800" b="1"/>
              <a:t>新的线程</a:t>
            </a:r>
            <a:r>
              <a:rPr lang="zh-CN" altLang="en-US" sz="2800"/>
              <a:t>，会给出如下通知</a:t>
            </a:r>
            <a:endParaRPr lang="zh-CN" altLang="en-US" sz="28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3012440"/>
            <a:ext cx="8739505" cy="147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414135" y="3887470"/>
            <a:ext cx="5792470" cy="2970530"/>
            <a:chOff x="10101" y="6122"/>
            <a:chExt cx="9122" cy="4678"/>
          </a:xfrm>
        </p:grpSpPr>
        <p:sp>
          <p:nvSpPr>
            <p:cNvPr id="21" name="任意多边形 20"/>
            <p:cNvSpPr/>
            <p:nvPr/>
          </p:nvSpPr>
          <p:spPr>
            <a:xfrm>
              <a:off x="10256" y="6122"/>
              <a:ext cx="8944" cy="4678"/>
            </a:xfrm>
            <a:custGeom>
              <a:avLst/>
              <a:gdLst>
                <a:gd name="connisteX0" fmla="*/ 460218 w 6548379"/>
                <a:gd name="connsiteY0" fmla="*/ 3233540 h 4189415"/>
                <a:gd name="connisteX1" fmla="*/ 714218 w 6548379"/>
                <a:gd name="connsiteY1" fmla="*/ 2789040 h 4189415"/>
                <a:gd name="connisteX2" fmla="*/ 1387318 w 6548379"/>
                <a:gd name="connsiteY2" fmla="*/ 2573140 h 4189415"/>
                <a:gd name="connisteX3" fmla="*/ 2289018 w 6548379"/>
                <a:gd name="connsiteY3" fmla="*/ 2636640 h 4189415"/>
                <a:gd name="connisteX4" fmla="*/ 3254218 w 6548379"/>
                <a:gd name="connsiteY4" fmla="*/ 2128640 h 4189415"/>
                <a:gd name="connisteX5" fmla="*/ 4511518 w 6548379"/>
                <a:gd name="connsiteY5" fmla="*/ 2204840 h 4189415"/>
                <a:gd name="connisteX6" fmla="*/ 5870418 w 6548379"/>
                <a:gd name="connsiteY6" fmla="*/ 426840 h 4189415"/>
                <a:gd name="connisteX7" fmla="*/ 6175218 w 6548379"/>
                <a:gd name="connsiteY7" fmla="*/ 249040 h 4189415"/>
                <a:gd name="connisteX8" fmla="*/ 6543518 w 6548379"/>
                <a:gd name="connsiteY8" fmla="*/ 2725540 h 4189415"/>
                <a:gd name="connisteX9" fmla="*/ 6048218 w 6548379"/>
                <a:gd name="connsiteY9" fmla="*/ 3792340 h 4189415"/>
                <a:gd name="connisteX10" fmla="*/ 3292318 w 6548379"/>
                <a:gd name="connsiteY10" fmla="*/ 3982840 h 4189415"/>
                <a:gd name="connisteX11" fmla="*/ 320518 w 6548379"/>
                <a:gd name="connsiteY11" fmla="*/ 4186040 h 4189415"/>
                <a:gd name="connisteX12" fmla="*/ 193518 w 6548379"/>
                <a:gd name="connsiteY12" fmla="*/ 3843140 h 4189415"/>
                <a:gd name="connisteX13" fmla="*/ 460218 w 6548379"/>
                <a:gd name="connsiteY13" fmla="*/ 3233540 h 41894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8944" h="4678">
                  <a:moveTo>
                    <a:pt x="8944" y="0"/>
                  </a:moveTo>
                  <a:lnTo>
                    <a:pt x="8944" y="4678"/>
                  </a:lnTo>
                  <a:lnTo>
                    <a:pt x="0" y="4678"/>
                  </a:lnTo>
                  <a:lnTo>
                    <a:pt x="23" y="4634"/>
                  </a:lnTo>
                  <a:cubicBezTo>
                    <a:pt x="192" y="4300"/>
                    <a:pt x="134" y="4140"/>
                    <a:pt x="435" y="3931"/>
                  </a:cubicBezTo>
                  <a:cubicBezTo>
                    <a:pt x="735" y="3722"/>
                    <a:pt x="1015" y="3638"/>
                    <a:pt x="1526" y="3590"/>
                  </a:cubicBezTo>
                  <a:cubicBezTo>
                    <a:pt x="2036" y="3541"/>
                    <a:pt x="2382" y="3831"/>
                    <a:pt x="2987" y="3690"/>
                  </a:cubicBezTo>
                  <a:cubicBezTo>
                    <a:pt x="3592" y="3550"/>
                    <a:pt x="3831" y="3024"/>
                    <a:pt x="4551" y="2887"/>
                  </a:cubicBezTo>
                  <a:cubicBezTo>
                    <a:pt x="5272" y="2751"/>
                    <a:pt x="5741" y="3545"/>
                    <a:pt x="6589" y="3007"/>
                  </a:cubicBezTo>
                  <a:cubicBezTo>
                    <a:pt x="7437" y="2469"/>
                    <a:pt x="8252" y="815"/>
                    <a:pt x="8792" y="197"/>
                  </a:cubicBezTo>
                  <a:cubicBezTo>
                    <a:pt x="8843" y="138"/>
                    <a:pt x="8887" y="81"/>
                    <a:pt x="8925" y="27"/>
                  </a:cubicBezTo>
                  <a:lnTo>
                    <a:pt x="8944" y="0"/>
                  </a:lnTo>
                  <a:close/>
                </a:path>
              </a:pathLst>
            </a:custGeom>
            <a:solidFill>
              <a:srgbClr val="F79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10101" y="7309"/>
              <a:ext cx="9122" cy="3467"/>
            </a:xfrm>
            <a:custGeom>
              <a:avLst/>
              <a:gdLst>
                <a:gd name="connsiteX0" fmla="*/ 0 w 10421"/>
                <a:gd name="connsiteY0" fmla="*/ 0 h 3511"/>
                <a:gd name="connsiteX1" fmla="*/ 1349 w 10421"/>
                <a:gd name="connsiteY1" fmla="*/ 872 h 3511"/>
                <a:gd name="connsiteX2" fmla="*/ 2969 w 10421"/>
                <a:gd name="connsiteY2" fmla="*/ 763 h 3511"/>
                <a:gd name="connsiteX3" fmla="*/ 4289 w 10421"/>
                <a:gd name="connsiteY3" fmla="*/ 1236 h 3511"/>
                <a:gd name="connsiteX4" fmla="*/ 4799 w 10421"/>
                <a:gd name="connsiteY4" fmla="*/ 2472 h 3511"/>
                <a:gd name="connsiteX5" fmla="*/ 5519 w 10421"/>
                <a:gd name="connsiteY5" fmla="*/ 2472 h 3511"/>
                <a:gd name="connsiteX6" fmla="*/ 5219 w 10421"/>
                <a:gd name="connsiteY6" fmla="*/ 2181 h 3511"/>
                <a:gd name="connsiteX7" fmla="*/ 5099 w 10421"/>
                <a:gd name="connsiteY7" fmla="*/ 2617 h 3511"/>
                <a:gd name="connsiteX8" fmla="*/ 7285 w 10421"/>
                <a:gd name="connsiteY8" fmla="*/ 3170 h 3511"/>
                <a:gd name="connsiteX9" fmla="*/ 10421 w 10421"/>
                <a:gd name="connsiteY9" fmla="*/ 3511 h 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1" h="3511">
                  <a:moveTo>
                    <a:pt x="0" y="0"/>
                  </a:moveTo>
                  <a:cubicBezTo>
                    <a:pt x="237" y="177"/>
                    <a:pt x="755" y="720"/>
                    <a:pt x="1349" y="872"/>
                  </a:cubicBezTo>
                  <a:cubicBezTo>
                    <a:pt x="1943" y="1025"/>
                    <a:pt x="2381" y="691"/>
                    <a:pt x="2969" y="763"/>
                  </a:cubicBezTo>
                  <a:cubicBezTo>
                    <a:pt x="3557" y="836"/>
                    <a:pt x="3923" y="894"/>
                    <a:pt x="4289" y="1236"/>
                  </a:cubicBezTo>
                  <a:cubicBezTo>
                    <a:pt x="4655" y="1577"/>
                    <a:pt x="4553" y="2224"/>
                    <a:pt x="4799" y="2472"/>
                  </a:cubicBezTo>
                  <a:cubicBezTo>
                    <a:pt x="5045" y="2719"/>
                    <a:pt x="5435" y="2530"/>
                    <a:pt x="5519" y="2472"/>
                  </a:cubicBezTo>
                  <a:cubicBezTo>
                    <a:pt x="5603" y="2413"/>
                    <a:pt x="5303" y="2152"/>
                    <a:pt x="5219" y="2181"/>
                  </a:cubicBezTo>
                  <a:cubicBezTo>
                    <a:pt x="5135" y="2210"/>
                    <a:pt x="4949" y="2246"/>
                    <a:pt x="5099" y="2617"/>
                  </a:cubicBezTo>
                  <a:cubicBezTo>
                    <a:pt x="5249" y="2988"/>
                    <a:pt x="6487" y="2813"/>
                    <a:pt x="7285" y="3170"/>
                  </a:cubicBezTo>
                  <a:cubicBezTo>
                    <a:pt x="8083" y="3526"/>
                    <a:pt x="9785" y="3431"/>
                    <a:pt x="10421" y="3511"/>
                  </a:cubicBezTo>
                </a:path>
              </a:pathLst>
            </a:custGeom>
            <a:noFill/>
            <a:ln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5400000">
            <a:off x="10303510" y="-74295"/>
            <a:ext cx="1821180" cy="1955800"/>
            <a:chOff x="-23" y="-33"/>
            <a:chExt cx="2868" cy="3080"/>
          </a:xfrm>
        </p:grpSpPr>
        <p:sp>
          <p:nvSpPr>
            <p:cNvPr id="15" name="任意多边形 14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8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>
          <a:xfrm rot="16200000">
            <a:off x="-2341245" y="2428240"/>
            <a:ext cx="6287135" cy="1631950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833" h="2530">
                <a:moveTo>
                  <a:pt x="38" y="139"/>
                </a:moveTo>
                <a:lnTo>
                  <a:pt x="35" y="143"/>
                </a:lnTo>
                <a:cubicBezTo>
                  <a:pt x="34" y="144"/>
                  <a:pt x="32" y="145"/>
                  <a:pt x="31" y="147"/>
                </a:cubicBezTo>
                <a:cubicBezTo>
                  <a:pt x="-17" y="189"/>
                  <a:pt x="-2" y="174"/>
                  <a:pt x="27" y="148"/>
                </a:cubicBezTo>
                <a:lnTo>
                  <a:pt x="38" y="139"/>
                </a:lnTo>
                <a:close/>
                <a:moveTo>
                  <a:pt x="89" y="99"/>
                </a:moveTo>
                <a:lnTo>
                  <a:pt x="105" y="114"/>
                </a:lnTo>
                <a:cubicBezTo>
                  <a:pt x="112" y="120"/>
                  <a:pt x="118" y="127"/>
                  <a:pt x="125" y="133"/>
                </a:cubicBezTo>
                <a:lnTo>
                  <a:pt x="130" y="139"/>
                </a:lnTo>
                <a:lnTo>
                  <a:pt x="130" y="140"/>
                </a:lnTo>
                <a:cubicBezTo>
                  <a:pt x="131" y="143"/>
                  <a:pt x="131" y="145"/>
                  <a:pt x="131" y="147"/>
                </a:cubicBezTo>
                <a:lnTo>
                  <a:pt x="85" y="101"/>
                </a:lnTo>
                <a:lnTo>
                  <a:pt x="88" y="99"/>
                </a:lnTo>
                <a:lnTo>
                  <a:pt x="89" y="99"/>
                </a:lnTo>
                <a:close/>
                <a:moveTo>
                  <a:pt x="43" y="0"/>
                </a:moveTo>
                <a:lnTo>
                  <a:pt x="10833" y="0"/>
                </a:lnTo>
                <a:lnTo>
                  <a:pt x="10826" y="11"/>
                </a:lnTo>
                <a:cubicBezTo>
                  <a:pt x="10777" y="89"/>
                  <a:pt x="10723" y="184"/>
                  <a:pt x="10671" y="305"/>
                </a:cubicBezTo>
                <a:cubicBezTo>
                  <a:pt x="10415" y="897"/>
                  <a:pt x="10199" y="2145"/>
                  <a:pt x="9391" y="2445"/>
                </a:cubicBezTo>
                <a:cubicBezTo>
                  <a:pt x="8583" y="2744"/>
                  <a:pt x="7567" y="2189"/>
                  <a:pt x="6631" y="1805"/>
                </a:cubicBezTo>
                <a:cubicBezTo>
                  <a:pt x="5695" y="1421"/>
                  <a:pt x="5347" y="733"/>
                  <a:pt x="4711" y="525"/>
                </a:cubicBezTo>
                <a:cubicBezTo>
                  <a:pt x="4075" y="317"/>
                  <a:pt x="4155" y="713"/>
                  <a:pt x="3451" y="765"/>
                </a:cubicBezTo>
                <a:cubicBezTo>
                  <a:pt x="2747" y="817"/>
                  <a:pt x="1871" y="925"/>
                  <a:pt x="1191" y="785"/>
                </a:cubicBezTo>
                <a:cubicBezTo>
                  <a:pt x="617" y="667"/>
                  <a:pt x="330" y="339"/>
                  <a:pt x="145" y="153"/>
                </a:cubicBezTo>
                <a:lnTo>
                  <a:pt x="130" y="139"/>
                </a:lnTo>
                <a:lnTo>
                  <a:pt x="130" y="136"/>
                </a:lnTo>
                <a:cubicBezTo>
                  <a:pt x="129" y="118"/>
                  <a:pt x="127" y="87"/>
                  <a:pt x="111" y="87"/>
                </a:cubicBezTo>
                <a:cubicBezTo>
                  <a:pt x="108" y="87"/>
                  <a:pt x="101" y="90"/>
                  <a:pt x="93" y="96"/>
                </a:cubicBezTo>
                <a:lnTo>
                  <a:pt x="89" y="99"/>
                </a:lnTo>
                <a:lnTo>
                  <a:pt x="86" y="97"/>
                </a:lnTo>
                <a:cubicBezTo>
                  <a:pt x="74" y="86"/>
                  <a:pt x="62" y="76"/>
                  <a:pt x="51" y="67"/>
                </a:cubicBezTo>
                <a:lnTo>
                  <a:pt x="85" y="101"/>
                </a:lnTo>
                <a:lnTo>
                  <a:pt x="82" y="104"/>
                </a:lnTo>
                <a:cubicBezTo>
                  <a:pt x="69" y="113"/>
                  <a:pt x="53" y="126"/>
                  <a:pt x="39" y="138"/>
                </a:cubicBezTo>
                <a:lnTo>
                  <a:pt x="38" y="139"/>
                </a:lnTo>
                <a:lnTo>
                  <a:pt x="39" y="138"/>
                </a:lnTo>
                <a:cubicBezTo>
                  <a:pt x="61" y="108"/>
                  <a:pt x="47" y="60"/>
                  <a:pt x="43" y="4"/>
                </a:cubicBezTo>
                <a:lnTo>
                  <a:pt x="43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2720000" flipH="1">
            <a:off x="-1366520" y="1489710"/>
            <a:ext cx="2899410" cy="4469130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15875"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 rot="16200000">
            <a:off x="-589280" y="529590"/>
            <a:ext cx="3346450" cy="2164080"/>
          </a:xfrm>
          <a:custGeom>
            <a:avLst/>
            <a:gdLst>
              <a:gd name="connsiteX0" fmla="*/ 0 w 5896"/>
              <a:gd name="connsiteY0" fmla="*/ 0 h 3353"/>
              <a:gd name="connsiteX1" fmla="*/ 5838 w 5896"/>
              <a:gd name="connsiteY1" fmla="*/ 0 h 3353"/>
              <a:gd name="connsiteX2" fmla="*/ 5838 w 5896"/>
              <a:gd name="connsiteY2" fmla="*/ 3036 h 3353"/>
              <a:gd name="connsiteX3" fmla="*/ 5834 w 5896"/>
              <a:gd name="connsiteY3" fmla="*/ 3048 h 3353"/>
              <a:gd name="connsiteX4" fmla="*/ 5877 w 5896"/>
              <a:gd name="connsiteY4" fmla="*/ 3119 h 3353"/>
              <a:gd name="connsiteX5" fmla="*/ 3867 w 5896"/>
              <a:gd name="connsiteY5" fmla="*/ 2919 h 3353"/>
              <a:gd name="connsiteX6" fmla="*/ 2747 w 5896"/>
              <a:gd name="connsiteY6" fmla="*/ 1245 h 3353"/>
              <a:gd name="connsiteX7" fmla="*/ 407 w 5896"/>
              <a:gd name="connsiteY7" fmla="*/ 585 h 3353"/>
              <a:gd name="connsiteX8" fmla="*/ 0 w 5896"/>
              <a:gd name="connsiteY8" fmla="*/ 0 h 3353"/>
              <a:gd name="connsiteX9" fmla="*/ 0 w 5896"/>
              <a:gd name="connsiteY9" fmla="*/ 0 h 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96" h="3354">
                <a:moveTo>
                  <a:pt x="0" y="0"/>
                </a:moveTo>
                <a:lnTo>
                  <a:pt x="5838" y="0"/>
                </a:lnTo>
                <a:lnTo>
                  <a:pt x="5838" y="3036"/>
                </a:lnTo>
                <a:lnTo>
                  <a:pt x="5834" y="3048"/>
                </a:lnTo>
                <a:cubicBezTo>
                  <a:pt x="5793" y="3157"/>
                  <a:pt x="5949" y="3045"/>
                  <a:pt x="5877" y="3119"/>
                </a:cubicBezTo>
                <a:cubicBezTo>
                  <a:pt x="5457" y="3547"/>
                  <a:pt x="4451" y="3335"/>
                  <a:pt x="3867" y="2919"/>
                </a:cubicBezTo>
                <a:cubicBezTo>
                  <a:pt x="3283" y="2503"/>
                  <a:pt x="3427" y="1745"/>
                  <a:pt x="2747" y="1245"/>
                </a:cubicBezTo>
                <a:cubicBezTo>
                  <a:pt x="2067" y="745"/>
                  <a:pt x="1023" y="1129"/>
                  <a:pt x="407" y="585"/>
                </a:cubicBezTo>
                <a:cubicBezTo>
                  <a:pt x="224" y="423"/>
                  <a:pt x="95" y="22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B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pic>
        <p:nvPicPr>
          <p:cNvPr id="28" name="图片 27" descr="363530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80000" flipH="1" flipV="1">
            <a:off x="-1905" y="47625"/>
            <a:ext cx="1593215" cy="140208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37" name="文本框 36"/>
          <p:cNvSpPr txBox="1"/>
          <p:nvPr/>
        </p:nvSpPr>
        <p:spPr>
          <a:xfrm>
            <a:off x="1524000" y="937895"/>
            <a:ext cx="4532630" cy="9220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noProof="0" dirty="0">
                <a:ln>
                  <a:noFill/>
                </a:ln>
                <a:solidFill>
                  <a:srgbClr val="F79954"/>
                </a:solidFill>
                <a:effectLst/>
                <a:uLnTx/>
                <a:uFillTx/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思源宋体 CN SemiBold" panose="02020600000000000000" charset="-122"/>
              </a:rPr>
              <a:t>目录</a:t>
            </a:r>
            <a:r>
              <a:rPr lang="en-US" altLang="zh-CN" sz="4000" b="1" dirty="0">
                <a:solidFill>
                  <a:srgbClr val="F79954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思源宋体 CN SemiBold" panose="02020600000000000000" charset="-122"/>
              </a:rPr>
              <a:t>/</a:t>
            </a:r>
            <a:r>
              <a:rPr kumimoji="0" lang="en-US" altLang="zh-CN" sz="3200" b="1" u="none" strike="noStrike" kern="1200" cap="none" spc="0" normalizeH="0" noProof="0" dirty="0">
                <a:ln>
                  <a:noFill/>
                </a:ln>
                <a:solidFill>
                  <a:srgbClr val="9D8A78"/>
                </a:solidFill>
                <a:effectLst/>
                <a:uLnTx/>
                <a:uFillTx/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思源宋体 CN SemiBold" panose="02020600000000000000" charset="-122"/>
              </a:rPr>
              <a:t>CONTENTS</a:t>
            </a:r>
            <a:endParaRPr kumimoji="0" lang="en-US" altLang="zh-CN" sz="3200" b="1" u="none" strike="noStrike" kern="1200" cap="none" spc="0" normalizeH="0" noProof="0" dirty="0">
              <a:ln>
                <a:noFill/>
              </a:ln>
              <a:solidFill>
                <a:srgbClr val="9D8A78"/>
              </a:solidFill>
              <a:effectLst/>
              <a:uLnTx/>
              <a:uFillTx/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  <a:sym typeface="思源宋体 CN SemiBold" panose="020206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 rot="2940000">
            <a:off x="3099435" y="2617470"/>
            <a:ext cx="1024255" cy="1024255"/>
          </a:xfrm>
          <a:prstGeom prst="roundRect">
            <a:avLst>
              <a:gd name="adj" fmla="val 23682"/>
            </a:avLst>
          </a:prstGeom>
          <a:solidFill>
            <a:srgbClr val="F7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cs typeface="思源宋体 CN SemiBold" panose="02020600000000000000" charset="-122"/>
            </a:endParaRPr>
          </a:p>
        </p:txBody>
      </p:sp>
      <p:sp>
        <p:nvSpPr>
          <p:cNvPr id="11" name="圆角矩形 10"/>
          <p:cNvSpPr/>
          <p:nvPr/>
        </p:nvSpPr>
        <p:spPr>
          <a:xfrm rot="2940000">
            <a:off x="5476875" y="2617470"/>
            <a:ext cx="1024255" cy="1024255"/>
          </a:xfrm>
          <a:prstGeom prst="roundRect">
            <a:avLst>
              <a:gd name="adj" fmla="val 23682"/>
            </a:avLst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 rot="2940000">
            <a:off x="7854315" y="2617470"/>
            <a:ext cx="1024255" cy="1024255"/>
          </a:xfrm>
          <a:prstGeom prst="roundRect">
            <a:avLst>
              <a:gd name="adj" fmla="val 23682"/>
            </a:avLst>
          </a:prstGeom>
          <a:solidFill>
            <a:srgbClr val="F7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32798" y="2868613"/>
            <a:ext cx="557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01</a:t>
            </a:r>
            <a:endParaRPr lang="en-US" altLang="zh-CN" sz="2800">
              <a:solidFill>
                <a:schemeClr val="bg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74360" y="2868613"/>
            <a:ext cx="629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02</a:t>
            </a:r>
            <a:endParaRPr lang="en-US" altLang="zh-CN" sz="2800">
              <a:solidFill>
                <a:schemeClr val="bg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48308" y="2868613"/>
            <a:ext cx="636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03</a:t>
            </a:r>
            <a:endParaRPr lang="en-US" altLang="zh-CN" sz="2800">
              <a:solidFill>
                <a:schemeClr val="bg1"/>
              </a:solidFill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85085" y="3902710"/>
            <a:ext cx="205422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是什么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39310" y="3902710"/>
            <a:ext cx="259461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基本命令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0555" y="3902710"/>
            <a:ext cx="2771775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多线程的运用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940" y="260350"/>
            <a:ext cx="3083560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>
                <a:sym typeface="+mn-ea"/>
              </a:rPr>
              <a:t>查询已经存在的线程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06780" y="1587500"/>
            <a:ext cx="8823960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l"/>
            <a:r>
              <a:rPr lang="zh-CN" altLang="en-US" sz="2800">
                <a:sym typeface="+mn-ea"/>
              </a:rPr>
              <a:t>使用</a:t>
            </a:r>
            <a:r>
              <a:rPr lang="zh-CN" altLang="en-US" sz="2800">
                <a:highlight>
                  <a:srgbClr val="FFFF00"/>
                </a:highlight>
                <a:sym typeface="+mn-ea"/>
              </a:rPr>
              <a:t>info threads</a:t>
            </a:r>
            <a:r>
              <a:rPr lang="zh-CN" altLang="en-US" sz="2800">
                <a:sym typeface="+mn-ea"/>
              </a:rPr>
              <a:t>可以看到程序中所有线程的信息</a:t>
            </a:r>
            <a:endParaRPr lang="zh-CN" altLang="en-US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2487930"/>
            <a:ext cx="11719560" cy="1703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400" y="4335780"/>
            <a:ext cx="556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gdb分配的线程id号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21255" y="4461510"/>
            <a:ext cx="241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操作系统分配的线程id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776720" y="446151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线程的名字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201785" y="446151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线程相关的调用栈信息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580" y="24130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切换线程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89940" y="1440180"/>
            <a:ext cx="461391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>
                <a:highlight>
                  <a:srgbClr val="FFFF00"/>
                </a:highlight>
              </a:rPr>
              <a:t>thread </a:t>
            </a:r>
            <a:r>
              <a:rPr lang="en-US" altLang="zh-CN" sz="2400">
                <a:highlight>
                  <a:srgbClr val="FFFF00"/>
                </a:highlight>
              </a:rPr>
              <a:t>num</a:t>
            </a:r>
            <a:r>
              <a:rPr lang="zh-CN" altLang="en-US" sz="2400"/>
              <a:t>可以切换到指定的线程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en-US" altLang="zh-CN" sz="2400"/>
              <a:t>num</a:t>
            </a:r>
            <a:r>
              <a:rPr lang="zh-CN" altLang="en-US" sz="2400"/>
              <a:t>：gdb分配的线程id号。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1055" y="369570"/>
            <a:ext cx="5970905" cy="2527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" y="3822700"/>
            <a:ext cx="10689590" cy="8718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62685" y="5620385"/>
            <a:ext cx="765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之后就可以像在单线程里操作</a:t>
            </a:r>
            <a:r>
              <a:rPr lang="en-US" altLang="zh-CN" sz="2400"/>
              <a:t>gdb</a:t>
            </a:r>
            <a:r>
              <a:rPr lang="zh-CN" altLang="en-US" sz="2400"/>
              <a:t>的方式来操作该线程了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1280795" y="5135245"/>
            <a:ext cx="297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现在程序就进入线程二了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259715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调试</a:t>
            </a:r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  <a:p>
            <a:pPr algn="ctr"/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89940" y="777240"/>
            <a:ext cx="100901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backtrace（回溯）：用于显示当前线程或指定线程的</a:t>
            </a:r>
            <a:r>
              <a:rPr lang="zh-CN" altLang="en-US" sz="2800" b="1"/>
              <a:t>调用栈信息</a:t>
            </a:r>
            <a:endParaRPr lang="zh-CN" altLang="en-US" sz="2800"/>
          </a:p>
          <a:p>
            <a:pPr algn="l"/>
            <a:r>
              <a:rPr lang="en-US" altLang="zh-CN" sz="2800"/>
              <a:t>	</a:t>
            </a:r>
            <a:r>
              <a:rPr lang="zh-CN" altLang="en-US" sz="2800"/>
              <a:t>简写为</a:t>
            </a:r>
            <a:r>
              <a:rPr lang="en-US" altLang="zh-CN" sz="2800">
                <a:highlight>
                  <a:srgbClr val="FFFF00"/>
                </a:highlight>
              </a:rPr>
              <a:t>bt</a:t>
            </a:r>
            <a:endParaRPr lang="en-US" altLang="zh-CN" sz="2800"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67350" y="1414780"/>
            <a:ext cx="6532880" cy="706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000"/>
              <a:t>调用栈：程序在执行过程中，每个函数调用的返回地址和</a:t>
            </a:r>
            <a:endParaRPr lang="zh-CN" altLang="en-US" sz="2000"/>
          </a:p>
          <a:p>
            <a:pPr algn="l"/>
            <a:r>
              <a:rPr lang="en-US" altLang="zh-CN" sz="2000"/>
              <a:t>	 </a:t>
            </a:r>
            <a:r>
              <a:rPr lang="zh-CN" altLang="en-US" sz="2000"/>
              <a:t>相关参数等信息所组成的堆栈结构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474345" y="3074670"/>
            <a:ext cx="3018155" cy="1137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800">
                <a:highlight>
                  <a:srgbClr val="FFFF00"/>
                </a:highlight>
              </a:rPr>
              <a:t>thread apply</a:t>
            </a:r>
            <a:r>
              <a:rPr lang="en-US" altLang="zh-CN" sz="2800">
                <a:highlight>
                  <a:srgbClr val="FFFF00"/>
                </a:highlight>
              </a:rPr>
              <a:t> </a:t>
            </a:r>
            <a:r>
              <a:rPr lang="zh-CN" altLang="en-US" sz="2800">
                <a:highlight>
                  <a:srgbClr val="FFFF00"/>
                </a:highlight>
              </a:rPr>
              <a:t>all bt</a:t>
            </a:r>
            <a:r>
              <a:rPr lang="en-US" altLang="zh-CN" sz="2800"/>
              <a:t> : </a:t>
            </a:r>
            <a:endParaRPr lang="en-US" altLang="zh-CN" sz="2800"/>
          </a:p>
          <a:p>
            <a:pPr algn="l"/>
            <a:r>
              <a:rPr lang="zh-CN" altLang="en-US" sz="2000"/>
              <a:t>让所有的线程打印调用栈信息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2227580"/>
            <a:ext cx="7418070" cy="44278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71510" y="44818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正在运行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855710" y="2866390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sleep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739505" y="5748020"/>
            <a:ext cx="65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sleep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259715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调试</a:t>
            </a:r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  <a:p>
            <a:pPr algn="ctr"/>
            <a:endParaRPr lang="en-US" altLang="zh-CN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14220" y="398145"/>
            <a:ext cx="956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highlight>
                  <a:srgbClr val="FFFF00"/>
                </a:highlight>
              </a:rPr>
              <a:t>set scheduler-locking on</a:t>
            </a:r>
            <a:r>
              <a:rPr lang="en-US" altLang="zh-CN" sz="3200"/>
              <a:t>:锁定只有当前的线程能够执行</a:t>
            </a:r>
            <a:endParaRPr lang="en-US" altLang="zh-CN" sz="32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066800"/>
            <a:ext cx="6325235" cy="35642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89940" y="5070475"/>
            <a:ext cx="4538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highlight>
                  <a:srgbClr val="FFFF00"/>
                </a:highlight>
                <a:sym typeface="+mn-ea"/>
              </a:rPr>
              <a:t>set scheduler-locking </a:t>
            </a:r>
            <a:r>
              <a:rPr lang="en-US" altLang="zh-CN" sz="2800">
                <a:highlight>
                  <a:srgbClr val="FFFF00"/>
                </a:highlight>
                <a:sym typeface="+mn-ea"/>
              </a:rPr>
              <a:t>off</a:t>
            </a:r>
            <a:r>
              <a:rPr lang="en-US" altLang="zh-CN" sz="2800">
                <a:sym typeface="+mn-ea"/>
              </a:rPr>
              <a:t>:</a:t>
            </a:r>
            <a:r>
              <a:rPr lang="zh-CN" altLang="en-US" sz="2800">
                <a:sym typeface="+mn-ea"/>
              </a:rPr>
              <a:t>解锁</a:t>
            </a:r>
            <a:endParaRPr lang="zh-CN" altLang="en-US" sz="2800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10" y="3346450"/>
            <a:ext cx="8090535" cy="23844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48460" y="5855335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此时其他线程也同时会在运行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5227955" y="-22225"/>
            <a:ext cx="6878912" cy="1606550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833" h="2530">
                <a:moveTo>
                  <a:pt x="38" y="139"/>
                </a:moveTo>
                <a:lnTo>
                  <a:pt x="35" y="143"/>
                </a:lnTo>
                <a:cubicBezTo>
                  <a:pt x="34" y="144"/>
                  <a:pt x="32" y="145"/>
                  <a:pt x="31" y="147"/>
                </a:cubicBezTo>
                <a:cubicBezTo>
                  <a:pt x="-17" y="189"/>
                  <a:pt x="-2" y="174"/>
                  <a:pt x="27" y="148"/>
                </a:cubicBezTo>
                <a:lnTo>
                  <a:pt x="38" y="139"/>
                </a:lnTo>
                <a:close/>
                <a:moveTo>
                  <a:pt x="89" y="99"/>
                </a:moveTo>
                <a:lnTo>
                  <a:pt x="105" y="114"/>
                </a:lnTo>
                <a:cubicBezTo>
                  <a:pt x="112" y="120"/>
                  <a:pt x="118" y="127"/>
                  <a:pt x="125" y="133"/>
                </a:cubicBezTo>
                <a:lnTo>
                  <a:pt x="130" y="139"/>
                </a:lnTo>
                <a:lnTo>
                  <a:pt x="130" y="140"/>
                </a:lnTo>
                <a:cubicBezTo>
                  <a:pt x="131" y="143"/>
                  <a:pt x="131" y="145"/>
                  <a:pt x="131" y="147"/>
                </a:cubicBezTo>
                <a:lnTo>
                  <a:pt x="85" y="101"/>
                </a:lnTo>
                <a:lnTo>
                  <a:pt x="88" y="99"/>
                </a:lnTo>
                <a:lnTo>
                  <a:pt x="89" y="99"/>
                </a:lnTo>
                <a:close/>
                <a:moveTo>
                  <a:pt x="43" y="0"/>
                </a:moveTo>
                <a:lnTo>
                  <a:pt x="10833" y="0"/>
                </a:lnTo>
                <a:lnTo>
                  <a:pt x="10826" y="11"/>
                </a:lnTo>
                <a:cubicBezTo>
                  <a:pt x="10777" y="89"/>
                  <a:pt x="10723" y="184"/>
                  <a:pt x="10671" y="305"/>
                </a:cubicBezTo>
                <a:cubicBezTo>
                  <a:pt x="10415" y="897"/>
                  <a:pt x="10199" y="2145"/>
                  <a:pt x="9391" y="2445"/>
                </a:cubicBezTo>
                <a:cubicBezTo>
                  <a:pt x="8583" y="2744"/>
                  <a:pt x="7567" y="2189"/>
                  <a:pt x="6631" y="1805"/>
                </a:cubicBezTo>
                <a:cubicBezTo>
                  <a:pt x="5695" y="1421"/>
                  <a:pt x="5347" y="733"/>
                  <a:pt x="4711" y="525"/>
                </a:cubicBezTo>
                <a:cubicBezTo>
                  <a:pt x="4075" y="317"/>
                  <a:pt x="4155" y="713"/>
                  <a:pt x="3451" y="765"/>
                </a:cubicBezTo>
                <a:cubicBezTo>
                  <a:pt x="2747" y="817"/>
                  <a:pt x="1871" y="925"/>
                  <a:pt x="1191" y="785"/>
                </a:cubicBezTo>
                <a:cubicBezTo>
                  <a:pt x="617" y="667"/>
                  <a:pt x="330" y="339"/>
                  <a:pt x="145" y="153"/>
                </a:cubicBezTo>
                <a:lnTo>
                  <a:pt x="130" y="139"/>
                </a:lnTo>
                <a:lnTo>
                  <a:pt x="130" y="136"/>
                </a:lnTo>
                <a:cubicBezTo>
                  <a:pt x="129" y="118"/>
                  <a:pt x="127" y="87"/>
                  <a:pt x="111" y="87"/>
                </a:cubicBezTo>
                <a:cubicBezTo>
                  <a:pt x="108" y="87"/>
                  <a:pt x="101" y="90"/>
                  <a:pt x="93" y="96"/>
                </a:cubicBezTo>
                <a:lnTo>
                  <a:pt x="89" y="99"/>
                </a:lnTo>
                <a:lnTo>
                  <a:pt x="86" y="97"/>
                </a:lnTo>
                <a:cubicBezTo>
                  <a:pt x="74" y="86"/>
                  <a:pt x="62" y="76"/>
                  <a:pt x="51" y="67"/>
                </a:cubicBezTo>
                <a:lnTo>
                  <a:pt x="85" y="101"/>
                </a:lnTo>
                <a:lnTo>
                  <a:pt x="82" y="104"/>
                </a:lnTo>
                <a:cubicBezTo>
                  <a:pt x="69" y="113"/>
                  <a:pt x="53" y="126"/>
                  <a:pt x="39" y="138"/>
                </a:cubicBezTo>
                <a:lnTo>
                  <a:pt x="38" y="139"/>
                </a:lnTo>
                <a:lnTo>
                  <a:pt x="39" y="138"/>
                </a:lnTo>
                <a:cubicBezTo>
                  <a:pt x="61" y="108"/>
                  <a:pt x="47" y="60"/>
                  <a:pt x="43" y="4"/>
                </a:cubicBezTo>
                <a:lnTo>
                  <a:pt x="43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196465" y="2356485"/>
            <a:ext cx="7799070" cy="1824355"/>
            <a:chOff x="3459" y="3249"/>
            <a:chExt cx="12282" cy="2873"/>
          </a:xfrm>
        </p:grpSpPr>
        <p:sp>
          <p:nvSpPr>
            <p:cNvPr id="26" name="矩形 25"/>
            <p:cNvSpPr/>
            <p:nvPr/>
          </p:nvSpPr>
          <p:spPr>
            <a:xfrm>
              <a:off x="3459" y="4564"/>
              <a:ext cx="12282" cy="430"/>
            </a:xfrm>
            <a:prstGeom prst="rect">
              <a:avLst/>
            </a:prstGeom>
            <a:solidFill>
              <a:srgbClr val="EEDCBD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98" y="3249"/>
              <a:ext cx="11005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dirty="0">
                  <a:solidFill>
                    <a:srgbClr val="F79954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+mn-ea"/>
                  <a:sym typeface="+mn-lt"/>
                </a:rPr>
                <a:t>谢谢</a:t>
              </a:r>
              <a:r>
                <a:rPr lang="zh-CN" altLang="en-US" sz="7200" dirty="0">
                  <a:solidFill>
                    <a:srgbClr val="F79954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+mn-ea"/>
                  <a:sym typeface="+mn-lt"/>
                </a:rPr>
                <a:t>观看</a:t>
              </a:r>
              <a:endParaRPr lang="zh-CN" altLang="en-US" sz="7200" dirty="0">
                <a:solidFill>
                  <a:srgbClr val="F79954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+mn-ea"/>
                <a:sym typeface="+mn-lt"/>
              </a:endParaRPr>
            </a:p>
          </p:txBody>
        </p:sp>
        <p:sp>
          <p:nvSpPr>
            <p:cNvPr id="46" name="PA_圆角矩形 31"/>
            <p:cNvSpPr/>
            <p:nvPr>
              <p:custDataLst>
                <p:tags r:id="rId1"/>
              </p:custDataLst>
            </p:nvPr>
          </p:nvSpPr>
          <p:spPr>
            <a:xfrm>
              <a:off x="8320" y="5588"/>
              <a:ext cx="2562" cy="534"/>
            </a:xfrm>
            <a:prstGeom prst="roundRect">
              <a:avLst>
                <a:gd name="adj" fmla="val 31744"/>
              </a:avLst>
            </a:prstGeom>
            <a:solidFill>
              <a:srgbClr val="9D8A7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祝大家节日快乐呀！</a:t>
              </a:r>
              <a:endParaRPr lang="zh-CN" altLang="en-US" sz="1200" dirty="0">
                <a:solidFill>
                  <a:schemeClr val="bg1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-4445" y="-20955"/>
            <a:ext cx="1811348" cy="1955530"/>
          </a:xfrm>
          <a:custGeom>
            <a:avLst/>
            <a:gdLst>
              <a:gd name="connisteX0" fmla="*/ 260355 w 2405276"/>
              <a:gd name="connsiteY0" fmla="*/ 189090 h 2530910"/>
              <a:gd name="connisteX1" fmla="*/ 2125985 w 2405276"/>
              <a:gd name="connsiteY1" fmla="*/ 189090 h 2530910"/>
              <a:gd name="connisteX2" fmla="*/ 2329185 w 2405276"/>
              <a:gd name="connsiteY2" fmla="*/ 176390 h 2530910"/>
              <a:gd name="connisteX3" fmla="*/ 1833885 w 2405276"/>
              <a:gd name="connsiteY3" fmla="*/ 683120 h 2530910"/>
              <a:gd name="connisteX4" fmla="*/ 957585 w 2405276"/>
              <a:gd name="connsiteY4" fmla="*/ 975220 h 2530910"/>
              <a:gd name="connisteX5" fmla="*/ 779785 w 2405276"/>
              <a:gd name="connsiteY5" fmla="*/ 2003920 h 2530910"/>
              <a:gd name="connisteX6" fmla="*/ 209555 w 2405276"/>
              <a:gd name="connsiteY6" fmla="*/ 2334120 h 2530910"/>
              <a:gd name="connisteX7" fmla="*/ 44455 w 2405276"/>
              <a:gd name="connsiteY7" fmla="*/ 2321420 h 2530910"/>
              <a:gd name="connisteX8" fmla="*/ 260355 w 2405276"/>
              <a:gd name="connsiteY8" fmla="*/ 189090 h 25309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2853" h="3080">
                <a:moveTo>
                  <a:pt x="0" y="0"/>
                </a:moveTo>
                <a:lnTo>
                  <a:pt x="2853" y="0"/>
                </a:lnTo>
                <a:lnTo>
                  <a:pt x="2845" y="11"/>
                </a:lnTo>
                <a:cubicBezTo>
                  <a:pt x="2709" y="190"/>
                  <a:pt x="2502" y="414"/>
                  <a:pt x="2218" y="580"/>
                </a:cubicBezTo>
                <a:cubicBezTo>
                  <a:pt x="1786" y="832"/>
                  <a:pt x="1170" y="624"/>
                  <a:pt x="838" y="1040"/>
                </a:cubicBezTo>
                <a:cubicBezTo>
                  <a:pt x="506" y="1456"/>
                  <a:pt x="794" y="2232"/>
                  <a:pt x="558" y="2660"/>
                </a:cubicBezTo>
                <a:cubicBezTo>
                  <a:pt x="418" y="2914"/>
                  <a:pt x="209" y="3015"/>
                  <a:pt x="15" y="3075"/>
                </a:cubicBezTo>
                <a:lnTo>
                  <a:pt x="0" y="3080"/>
                </a:lnTo>
                <a:lnTo>
                  <a:pt x="0" y="0"/>
                </a:lnTo>
                <a:close/>
              </a:path>
            </a:pathLst>
          </a:custGeom>
          <a:solidFill>
            <a:srgbClr val="FAC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-7620" y="4180840"/>
            <a:ext cx="3661410" cy="2704465"/>
          </a:xfrm>
          <a:custGeom>
            <a:avLst/>
            <a:gdLst>
              <a:gd name="connisteX0" fmla="*/ 400215 w 4246334"/>
              <a:gd name="connsiteY0" fmla="*/ 2790387 h 2885892"/>
              <a:gd name="connisteX1" fmla="*/ 3688245 w 4246334"/>
              <a:gd name="connsiteY1" fmla="*/ 2815787 h 2885892"/>
              <a:gd name="connisteX2" fmla="*/ 4208945 w 4246334"/>
              <a:gd name="connsiteY2" fmla="*/ 2828487 h 2885892"/>
              <a:gd name="connisteX3" fmla="*/ 3675545 w 4246334"/>
              <a:gd name="connsiteY3" fmla="*/ 2193487 h 2885892"/>
              <a:gd name="connisteX4" fmla="*/ 2850045 w 4246334"/>
              <a:gd name="connsiteY4" fmla="*/ 2155387 h 2885892"/>
              <a:gd name="connisteX5" fmla="*/ 1567345 w 4246334"/>
              <a:gd name="connsiteY5" fmla="*/ 2244287 h 2885892"/>
              <a:gd name="connisteX6" fmla="*/ 1046645 w 4246334"/>
              <a:gd name="connsiteY6" fmla="*/ 1037787 h 2885892"/>
              <a:gd name="connisteX7" fmla="*/ 628815 w 4246334"/>
              <a:gd name="connsiteY7" fmla="*/ 174187 h 2885892"/>
              <a:gd name="connisteX8" fmla="*/ 247815 w 4246334"/>
              <a:gd name="connsiteY8" fmla="*/ 199587 h 2885892"/>
              <a:gd name="connisteX9" fmla="*/ 120815 w 4246334"/>
              <a:gd name="connsiteY9" fmla="*/ 1799787 h 2885892"/>
              <a:gd name="connisteX10" fmla="*/ 400215 w 4246334"/>
              <a:gd name="connsiteY10" fmla="*/ 2790387 h 288589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5766" h="4061">
                <a:moveTo>
                  <a:pt x="0" y="0"/>
                </a:moveTo>
                <a:lnTo>
                  <a:pt x="9" y="4"/>
                </a:lnTo>
                <a:cubicBezTo>
                  <a:pt x="98" y="42"/>
                  <a:pt x="196" y="147"/>
                  <a:pt x="306" y="263"/>
                </a:cubicBezTo>
                <a:cubicBezTo>
                  <a:pt x="558" y="527"/>
                  <a:pt x="668" y="971"/>
                  <a:pt x="964" y="1623"/>
                </a:cubicBezTo>
                <a:cubicBezTo>
                  <a:pt x="1260" y="2275"/>
                  <a:pt x="1216" y="3171"/>
                  <a:pt x="1784" y="3523"/>
                </a:cubicBezTo>
                <a:cubicBezTo>
                  <a:pt x="2352" y="3875"/>
                  <a:pt x="3140" y="3399"/>
                  <a:pt x="3804" y="3383"/>
                </a:cubicBezTo>
                <a:cubicBezTo>
                  <a:pt x="4468" y="3367"/>
                  <a:pt x="4676" y="3231"/>
                  <a:pt x="5104" y="3443"/>
                </a:cubicBezTo>
                <a:cubicBezTo>
                  <a:pt x="5358" y="3569"/>
                  <a:pt x="5605" y="3828"/>
                  <a:pt x="5765" y="4060"/>
                </a:cubicBezTo>
                <a:lnTo>
                  <a:pt x="5766" y="4061"/>
                </a:lnTo>
                <a:lnTo>
                  <a:pt x="0" y="4061"/>
                </a:lnTo>
                <a:lnTo>
                  <a:pt x="0" y="0"/>
                </a:lnTo>
                <a:close/>
              </a:path>
            </a:pathLst>
          </a:cu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512775" y="3887319"/>
            <a:ext cx="5679225" cy="2970681"/>
          </a:xfrm>
          <a:custGeom>
            <a:avLst/>
            <a:gdLst>
              <a:gd name="connisteX0" fmla="*/ 460218 w 6548379"/>
              <a:gd name="connsiteY0" fmla="*/ 3233540 h 4189415"/>
              <a:gd name="connisteX1" fmla="*/ 714218 w 6548379"/>
              <a:gd name="connsiteY1" fmla="*/ 2789040 h 4189415"/>
              <a:gd name="connisteX2" fmla="*/ 1387318 w 6548379"/>
              <a:gd name="connsiteY2" fmla="*/ 2573140 h 4189415"/>
              <a:gd name="connisteX3" fmla="*/ 2289018 w 6548379"/>
              <a:gd name="connsiteY3" fmla="*/ 2636640 h 4189415"/>
              <a:gd name="connisteX4" fmla="*/ 3254218 w 6548379"/>
              <a:gd name="connsiteY4" fmla="*/ 2128640 h 4189415"/>
              <a:gd name="connisteX5" fmla="*/ 4511518 w 6548379"/>
              <a:gd name="connsiteY5" fmla="*/ 2204840 h 4189415"/>
              <a:gd name="connisteX6" fmla="*/ 5870418 w 6548379"/>
              <a:gd name="connsiteY6" fmla="*/ 426840 h 4189415"/>
              <a:gd name="connisteX7" fmla="*/ 6175218 w 6548379"/>
              <a:gd name="connsiteY7" fmla="*/ 249040 h 4189415"/>
              <a:gd name="connisteX8" fmla="*/ 6543518 w 6548379"/>
              <a:gd name="connsiteY8" fmla="*/ 2725540 h 4189415"/>
              <a:gd name="connisteX9" fmla="*/ 6048218 w 6548379"/>
              <a:gd name="connsiteY9" fmla="*/ 3792340 h 4189415"/>
              <a:gd name="connisteX10" fmla="*/ 3292318 w 6548379"/>
              <a:gd name="connsiteY10" fmla="*/ 3982840 h 4189415"/>
              <a:gd name="connisteX11" fmla="*/ 320518 w 6548379"/>
              <a:gd name="connsiteY11" fmla="*/ 4186040 h 4189415"/>
              <a:gd name="connisteX12" fmla="*/ 193518 w 6548379"/>
              <a:gd name="connsiteY12" fmla="*/ 3843140 h 4189415"/>
              <a:gd name="connisteX13" fmla="*/ 460218 w 6548379"/>
              <a:gd name="connsiteY13" fmla="*/ 3233540 h 4189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8944" h="4678">
                <a:moveTo>
                  <a:pt x="8944" y="0"/>
                </a:moveTo>
                <a:lnTo>
                  <a:pt x="8944" y="4678"/>
                </a:lnTo>
                <a:lnTo>
                  <a:pt x="0" y="4678"/>
                </a:lnTo>
                <a:lnTo>
                  <a:pt x="23" y="4634"/>
                </a:lnTo>
                <a:cubicBezTo>
                  <a:pt x="192" y="4300"/>
                  <a:pt x="134" y="4140"/>
                  <a:pt x="435" y="3931"/>
                </a:cubicBezTo>
                <a:cubicBezTo>
                  <a:pt x="735" y="3722"/>
                  <a:pt x="1015" y="3638"/>
                  <a:pt x="1526" y="3590"/>
                </a:cubicBezTo>
                <a:cubicBezTo>
                  <a:pt x="2036" y="3541"/>
                  <a:pt x="2382" y="3831"/>
                  <a:pt x="2987" y="3690"/>
                </a:cubicBezTo>
                <a:cubicBezTo>
                  <a:pt x="3592" y="3550"/>
                  <a:pt x="3831" y="3024"/>
                  <a:pt x="4551" y="2887"/>
                </a:cubicBezTo>
                <a:cubicBezTo>
                  <a:pt x="5272" y="2751"/>
                  <a:pt x="5741" y="3545"/>
                  <a:pt x="6589" y="3007"/>
                </a:cubicBezTo>
                <a:cubicBezTo>
                  <a:pt x="7437" y="2469"/>
                  <a:pt x="8252" y="815"/>
                  <a:pt x="8792" y="197"/>
                </a:cubicBezTo>
                <a:cubicBezTo>
                  <a:pt x="8843" y="138"/>
                  <a:pt x="8887" y="81"/>
                  <a:pt x="8925" y="27"/>
                </a:cubicBezTo>
                <a:lnTo>
                  <a:pt x="8944" y="0"/>
                </a:lnTo>
                <a:close/>
              </a:path>
            </a:pathLst>
          </a:custGeom>
          <a:solidFill>
            <a:srgbClr val="F7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 rot="16020000">
            <a:off x="437515" y="4380230"/>
            <a:ext cx="2219960" cy="2994660"/>
          </a:xfrm>
          <a:custGeom>
            <a:avLst/>
            <a:gdLst>
              <a:gd name="connisteX0" fmla="*/ 1510030 w 1595419"/>
              <a:gd name="connsiteY0" fmla="*/ 0 h 2145030"/>
              <a:gd name="connisteX1" fmla="*/ 1535430 w 1595419"/>
              <a:gd name="connsiteY1" fmla="*/ 557530 h 2145030"/>
              <a:gd name="connisteX2" fmla="*/ 811530 w 1595419"/>
              <a:gd name="connsiteY2" fmla="*/ 976630 h 2145030"/>
              <a:gd name="connisteX3" fmla="*/ 671830 w 1595419"/>
              <a:gd name="connsiteY3" fmla="*/ 1840230 h 2145030"/>
              <a:gd name="connisteX4" fmla="*/ 0 w 1595419"/>
              <a:gd name="connsiteY4" fmla="*/ 2145030 h 2145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95420" h="2145030">
                <a:moveTo>
                  <a:pt x="1510030" y="0"/>
                </a:moveTo>
                <a:cubicBezTo>
                  <a:pt x="1529715" y="102870"/>
                  <a:pt x="1675130" y="361950"/>
                  <a:pt x="1535430" y="557530"/>
                </a:cubicBezTo>
                <a:cubicBezTo>
                  <a:pt x="1395730" y="753110"/>
                  <a:pt x="984250" y="720090"/>
                  <a:pt x="811530" y="976630"/>
                </a:cubicBezTo>
                <a:cubicBezTo>
                  <a:pt x="638810" y="1233170"/>
                  <a:pt x="834390" y="1606550"/>
                  <a:pt x="671830" y="1840230"/>
                </a:cubicBezTo>
                <a:cubicBezTo>
                  <a:pt x="509270" y="2073910"/>
                  <a:pt x="131445" y="2101215"/>
                  <a:pt x="0" y="2145030"/>
                </a:cubicBezTo>
              </a:path>
            </a:pathLst>
          </a:custGeom>
          <a:noFill/>
          <a:ln w="31750">
            <a:solidFill>
              <a:srgbClr val="897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pic>
        <p:nvPicPr>
          <p:cNvPr id="29" name="图片 28" descr="3635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60000" flipH="1" flipV="1">
            <a:off x="44450" y="5277485"/>
            <a:ext cx="1676400" cy="167640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9" name="任意多边形 8"/>
          <p:cNvSpPr/>
          <p:nvPr/>
        </p:nvSpPr>
        <p:spPr>
          <a:xfrm flipH="1">
            <a:off x="6414135" y="4641215"/>
            <a:ext cx="5792470" cy="2201545"/>
          </a:xfrm>
          <a:custGeom>
            <a:avLst/>
            <a:gdLst>
              <a:gd name="connsiteX0" fmla="*/ 0 w 10421"/>
              <a:gd name="connsiteY0" fmla="*/ 0 h 3511"/>
              <a:gd name="connsiteX1" fmla="*/ 1349 w 10421"/>
              <a:gd name="connsiteY1" fmla="*/ 872 h 3511"/>
              <a:gd name="connsiteX2" fmla="*/ 2969 w 10421"/>
              <a:gd name="connsiteY2" fmla="*/ 763 h 3511"/>
              <a:gd name="connsiteX3" fmla="*/ 4289 w 10421"/>
              <a:gd name="connsiteY3" fmla="*/ 1236 h 3511"/>
              <a:gd name="connsiteX4" fmla="*/ 4799 w 10421"/>
              <a:gd name="connsiteY4" fmla="*/ 2472 h 3511"/>
              <a:gd name="connsiteX5" fmla="*/ 5519 w 10421"/>
              <a:gd name="connsiteY5" fmla="*/ 2472 h 3511"/>
              <a:gd name="connsiteX6" fmla="*/ 5219 w 10421"/>
              <a:gd name="connsiteY6" fmla="*/ 2181 h 3511"/>
              <a:gd name="connsiteX7" fmla="*/ 5099 w 10421"/>
              <a:gd name="connsiteY7" fmla="*/ 2617 h 3511"/>
              <a:gd name="connsiteX8" fmla="*/ 7285 w 10421"/>
              <a:gd name="connsiteY8" fmla="*/ 3170 h 3511"/>
              <a:gd name="connsiteX9" fmla="*/ 10421 w 10421"/>
              <a:gd name="connsiteY9" fmla="*/ 3511 h 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21" h="3511">
                <a:moveTo>
                  <a:pt x="0" y="0"/>
                </a:moveTo>
                <a:cubicBezTo>
                  <a:pt x="237" y="177"/>
                  <a:pt x="755" y="720"/>
                  <a:pt x="1349" y="872"/>
                </a:cubicBezTo>
                <a:cubicBezTo>
                  <a:pt x="1943" y="1025"/>
                  <a:pt x="2381" y="691"/>
                  <a:pt x="2969" y="763"/>
                </a:cubicBezTo>
                <a:cubicBezTo>
                  <a:pt x="3557" y="836"/>
                  <a:pt x="3923" y="894"/>
                  <a:pt x="4289" y="1236"/>
                </a:cubicBezTo>
                <a:cubicBezTo>
                  <a:pt x="4655" y="1577"/>
                  <a:pt x="4553" y="2224"/>
                  <a:pt x="4799" y="2472"/>
                </a:cubicBezTo>
                <a:cubicBezTo>
                  <a:pt x="5045" y="2719"/>
                  <a:pt x="5435" y="2530"/>
                  <a:pt x="5519" y="2472"/>
                </a:cubicBezTo>
                <a:cubicBezTo>
                  <a:pt x="5603" y="2413"/>
                  <a:pt x="5303" y="2152"/>
                  <a:pt x="5219" y="2181"/>
                </a:cubicBezTo>
                <a:cubicBezTo>
                  <a:pt x="5135" y="2210"/>
                  <a:pt x="4949" y="2246"/>
                  <a:pt x="5099" y="2617"/>
                </a:cubicBezTo>
                <a:cubicBezTo>
                  <a:pt x="5249" y="2988"/>
                  <a:pt x="6487" y="2813"/>
                  <a:pt x="7285" y="3170"/>
                </a:cubicBezTo>
                <a:cubicBezTo>
                  <a:pt x="8083" y="3526"/>
                  <a:pt x="9785" y="3431"/>
                  <a:pt x="10421" y="3511"/>
                </a:cubicBezTo>
              </a:path>
            </a:pathLst>
          </a:custGeom>
          <a:noFill/>
          <a:ln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-14605" y="-20955"/>
            <a:ext cx="1405890" cy="1955800"/>
          </a:xfrm>
          <a:custGeom>
            <a:avLst/>
            <a:gdLst>
              <a:gd name="connisteX0" fmla="*/ 1510030 w 1595419"/>
              <a:gd name="connsiteY0" fmla="*/ 0 h 2145030"/>
              <a:gd name="connisteX1" fmla="*/ 1535430 w 1595419"/>
              <a:gd name="connsiteY1" fmla="*/ 557530 h 2145030"/>
              <a:gd name="connisteX2" fmla="*/ 811530 w 1595419"/>
              <a:gd name="connsiteY2" fmla="*/ 976630 h 2145030"/>
              <a:gd name="connisteX3" fmla="*/ 671830 w 1595419"/>
              <a:gd name="connsiteY3" fmla="*/ 1840230 h 2145030"/>
              <a:gd name="connisteX4" fmla="*/ 0 w 1595419"/>
              <a:gd name="connsiteY4" fmla="*/ 2145030 h 21450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595420" h="2145030">
                <a:moveTo>
                  <a:pt x="1510030" y="0"/>
                </a:moveTo>
                <a:cubicBezTo>
                  <a:pt x="1529715" y="102870"/>
                  <a:pt x="1675130" y="361950"/>
                  <a:pt x="1535430" y="557530"/>
                </a:cubicBezTo>
                <a:cubicBezTo>
                  <a:pt x="1395730" y="753110"/>
                  <a:pt x="984250" y="720090"/>
                  <a:pt x="811530" y="976630"/>
                </a:cubicBezTo>
                <a:cubicBezTo>
                  <a:pt x="638810" y="1233170"/>
                  <a:pt x="834390" y="1606550"/>
                  <a:pt x="671830" y="1840230"/>
                </a:cubicBezTo>
                <a:cubicBezTo>
                  <a:pt x="509270" y="2073910"/>
                  <a:pt x="131445" y="2101215"/>
                  <a:pt x="0" y="2145030"/>
                </a:cubicBezTo>
              </a:path>
            </a:pathLst>
          </a:custGeom>
          <a:noFill/>
          <a:ln w="15875"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18120000" flipH="1">
            <a:off x="6475427" y="-2402512"/>
            <a:ext cx="3236488" cy="4938395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15875">
            <a:solidFill>
              <a:srgbClr val="9D8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8544560" y="-20320"/>
            <a:ext cx="3663950" cy="2129790"/>
          </a:xfrm>
          <a:custGeom>
            <a:avLst/>
            <a:gdLst>
              <a:gd name="connsiteX0" fmla="*/ 0 w 5896"/>
              <a:gd name="connsiteY0" fmla="*/ 0 h 3353"/>
              <a:gd name="connsiteX1" fmla="*/ 5838 w 5896"/>
              <a:gd name="connsiteY1" fmla="*/ 0 h 3353"/>
              <a:gd name="connsiteX2" fmla="*/ 5838 w 5896"/>
              <a:gd name="connsiteY2" fmla="*/ 3036 h 3353"/>
              <a:gd name="connsiteX3" fmla="*/ 5834 w 5896"/>
              <a:gd name="connsiteY3" fmla="*/ 3048 h 3353"/>
              <a:gd name="connsiteX4" fmla="*/ 5877 w 5896"/>
              <a:gd name="connsiteY4" fmla="*/ 3119 h 3353"/>
              <a:gd name="connsiteX5" fmla="*/ 3867 w 5896"/>
              <a:gd name="connsiteY5" fmla="*/ 2919 h 3353"/>
              <a:gd name="connsiteX6" fmla="*/ 2747 w 5896"/>
              <a:gd name="connsiteY6" fmla="*/ 1245 h 3353"/>
              <a:gd name="connsiteX7" fmla="*/ 407 w 5896"/>
              <a:gd name="connsiteY7" fmla="*/ 585 h 3353"/>
              <a:gd name="connsiteX8" fmla="*/ 0 w 5896"/>
              <a:gd name="connsiteY8" fmla="*/ 0 h 3353"/>
              <a:gd name="connsiteX9" fmla="*/ 0 w 5896"/>
              <a:gd name="connsiteY9" fmla="*/ 0 h 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70" h="3354">
                <a:moveTo>
                  <a:pt x="0" y="0"/>
                </a:moveTo>
                <a:lnTo>
                  <a:pt x="5770" y="0"/>
                </a:lnTo>
                <a:lnTo>
                  <a:pt x="5770" y="3300"/>
                </a:lnTo>
                <a:lnTo>
                  <a:pt x="5755" y="3305"/>
                </a:lnTo>
                <a:cubicBezTo>
                  <a:pt x="5246" y="3453"/>
                  <a:pt x="4486" y="3251"/>
                  <a:pt x="4005" y="2919"/>
                </a:cubicBezTo>
                <a:cubicBezTo>
                  <a:pt x="3400" y="2503"/>
                  <a:pt x="3549" y="1745"/>
                  <a:pt x="2845" y="1245"/>
                </a:cubicBezTo>
                <a:cubicBezTo>
                  <a:pt x="2141" y="745"/>
                  <a:pt x="1059" y="1129"/>
                  <a:pt x="421" y="585"/>
                </a:cubicBezTo>
                <a:cubicBezTo>
                  <a:pt x="232" y="423"/>
                  <a:pt x="98" y="220"/>
                  <a:pt x="0" y="0"/>
                </a:cubicBezTo>
                <a:close/>
              </a:path>
            </a:pathLst>
          </a:custGeom>
          <a:solidFill>
            <a:srgbClr val="EBD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pic>
        <p:nvPicPr>
          <p:cNvPr id="28" name="图片 27" descr="3635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80000" flipH="1" flipV="1">
            <a:off x="10598150" y="-24130"/>
            <a:ext cx="1568450" cy="156845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9230360" y="-77470"/>
            <a:ext cx="2951480" cy="2262505"/>
            <a:chOff x="-12" y="6584"/>
            <a:chExt cx="5766" cy="4420"/>
          </a:xfrm>
        </p:grpSpPr>
        <p:sp>
          <p:nvSpPr>
            <p:cNvPr id="19" name="任意多边形 18"/>
            <p:cNvSpPr/>
            <p:nvPr/>
          </p:nvSpPr>
          <p:spPr>
            <a:xfrm>
              <a:off x="-12" y="6584"/>
              <a:ext cx="5766" cy="4259"/>
            </a:xfrm>
            <a:custGeom>
              <a:avLst/>
              <a:gdLst>
                <a:gd name="connisteX0" fmla="*/ 400215 w 4246334"/>
                <a:gd name="connsiteY0" fmla="*/ 2790387 h 2885892"/>
                <a:gd name="connisteX1" fmla="*/ 3688245 w 4246334"/>
                <a:gd name="connsiteY1" fmla="*/ 2815787 h 2885892"/>
                <a:gd name="connisteX2" fmla="*/ 4208945 w 4246334"/>
                <a:gd name="connsiteY2" fmla="*/ 2828487 h 2885892"/>
                <a:gd name="connisteX3" fmla="*/ 3675545 w 4246334"/>
                <a:gd name="connsiteY3" fmla="*/ 2193487 h 2885892"/>
                <a:gd name="connisteX4" fmla="*/ 2850045 w 4246334"/>
                <a:gd name="connsiteY4" fmla="*/ 2155387 h 2885892"/>
                <a:gd name="connisteX5" fmla="*/ 1567345 w 4246334"/>
                <a:gd name="connsiteY5" fmla="*/ 2244287 h 2885892"/>
                <a:gd name="connisteX6" fmla="*/ 1046645 w 4246334"/>
                <a:gd name="connsiteY6" fmla="*/ 1037787 h 2885892"/>
                <a:gd name="connisteX7" fmla="*/ 628815 w 4246334"/>
                <a:gd name="connsiteY7" fmla="*/ 174187 h 2885892"/>
                <a:gd name="connisteX8" fmla="*/ 247815 w 4246334"/>
                <a:gd name="connsiteY8" fmla="*/ 199587 h 2885892"/>
                <a:gd name="connisteX9" fmla="*/ 120815 w 4246334"/>
                <a:gd name="connsiteY9" fmla="*/ 1799787 h 2885892"/>
                <a:gd name="connisteX10" fmla="*/ 400215 w 4246334"/>
                <a:gd name="connsiteY10" fmla="*/ 2790387 h 288589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5766" h="4061">
                  <a:moveTo>
                    <a:pt x="0" y="0"/>
                  </a:moveTo>
                  <a:lnTo>
                    <a:pt x="9" y="4"/>
                  </a:lnTo>
                  <a:cubicBezTo>
                    <a:pt x="98" y="42"/>
                    <a:pt x="196" y="147"/>
                    <a:pt x="306" y="263"/>
                  </a:cubicBezTo>
                  <a:cubicBezTo>
                    <a:pt x="558" y="527"/>
                    <a:pt x="668" y="971"/>
                    <a:pt x="964" y="1623"/>
                  </a:cubicBezTo>
                  <a:cubicBezTo>
                    <a:pt x="1260" y="2275"/>
                    <a:pt x="1216" y="3171"/>
                    <a:pt x="1784" y="3523"/>
                  </a:cubicBezTo>
                  <a:cubicBezTo>
                    <a:pt x="2352" y="3875"/>
                    <a:pt x="3140" y="3399"/>
                    <a:pt x="3804" y="3383"/>
                  </a:cubicBezTo>
                  <a:cubicBezTo>
                    <a:pt x="4468" y="3367"/>
                    <a:pt x="4676" y="3231"/>
                    <a:pt x="5104" y="3443"/>
                  </a:cubicBezTo>
                  <a:cubicBezTo>
                    <a:pt x="5358" y="3569"/>
                    <a:pt x="5605" y="3828"/>
                    <a:pt x="5765" y="4060"/>
                  </a:cubicBezTo>
                  <a:lnTo>
                    <a:pt x="5766" y="4061"/>
                  </a:lnTo>
                  <a:lnTo>
                    <a:pt x="0" y="4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8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 rot="16020000">
              <a:off x="689" y="6898"/>
              <a:ext cx="3496" cy="4716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31750">
              <a:solidFill>
                <a:srgbClr val="897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pic>
          <p:nvPicPr>
            <p:cNvPr id="29" name="图片 28" descr="363530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560000" flipH="1" flipV="1">
              <a:off x="70" y="8311"/>
              <a:ext cx="2640" cy="2640"/>
            </a:xfrm>
            <a:prstGeom prst="rect">
              <a:avLst/>
            </a:prstGeom>
            <a:effectLst>
              <a:outerShdw blurRad="50800" dist="38100" dir="18900000" algn="b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841290" y="3887621"/>
            <a:ext cx="5365315" cy="2970379"/>
            <a:chOff x="10640" y="6122"/>
            <a:chExt cx="8583" cy="4678"/>
          </a:xfrm>
        </p:grpSpPr>
        <p:sp>
          <p:nvSpPr>
            <p:cNvPr id="21" name="任意多边形 20"/>
            <p:cNvSpPr/>
            <p:nvPr/>
          </p:nvSpPr>
          <p:spPr>
            <a:xfrm>
              <a:off x="10640" y="6122"/>
              <a:ext cx="8559" cy="4678"/>
            </a:xfrm>
            <a:custGeom>
              <a:avLst/>
              <a:gdLst>
                <a:gd name="connisteX0" fmla="*/ 460218 w 6548379"/>
                <a:gd name="connsiteY0" fmla="*/ 3233540 h 4189415"/>
                <a:gd name="connisteX1" fmla="*/ 714218 w 6548379"/>
                <a:gd name="connsiteY1" fmla="*/ 2789040 h 4189415"/>
                <a:gd name="connisteX2" fmla="*/ 1387318 w 6548379"/>
                <a:gd name="connsiteY2" fmla="*/ 2573140 h 4189415"/>
                <a:gd name="connisteX3" fmla="*/ 2289018 w 6548379"/>
                <a:gd name="connsiteY3" fmla="*/ 2636640 h 4189415"/>
                <a:gd name="connisteX4" fmla="*/ 3254218 w 6548379"/>
                <a:gd name="connsiteY4" fmla="*/ 2128640 h 4189415"/>
                <a:gd name="connisteX5" fmla="*/ 4511518 w 6548379"/>
                <a:gd name="connsiteY5" fmla="*/ 2204840 h 4189415"/>
                <a:gd name="connisteX6" fmla="*/ 5870418 w 6548379"/>
                <a:gd name="connsiteY6" fmla="*/ 426840 h 4189415"/>
                <a:gd name="connisteX7" fmla="*/ 6175218 w 6548379"/>
                <a:gd name="connsiteY7" fmla="*/ 249040 h 4189415"/>
                <a:gd name="connisteX8" fmla="*/ 6543518 w 6548379"/>
                <a:gd name="connsiteY8" fmla="*/ 2725540 h 4189415"/>
                <a:gd name="connisteX9" fmla="*/ 6048218 w 6548379"/>
                <a:gd name="connsiteY9" fmla="*/ 3792340 h 4189415"/>
                <a:gd name="connisteX10" fmla="*/ 3292318 w 6548379"/>
                <a:gd name="connsiteY10" fmla="*/ 3982840 h 4189415"/>
                <a:gd name="connisteX11" fmla="*/ 320518 w 6548379"/>
                <a:gd name="connsiteY11" fmla="*/ 4186040 h 4189415"/>
                <a:gd name="connisteX12" fmla="*/ 193518 w 6548379"/>
                <a:gd name="connsiteY12" fmla="*/ 3843140 h 4189415"/>
                <a:gd name="connisteX13" fmla="*/ 460218 w 6548379"/>
                <a:gd name="connsiteY13" fmla="*/ 3233540 h 41894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8944" h="4678">
                  <a:moveTo>
                    <a:pt x="8944" y="0"/>
                  </a:moveTo>
                  <a:lnTo>
                    <a:pt x="8944" y="4678"/>
                  </a:lnTo>
                  <a:lnTo>
                    <a:pt x="0" y="4678"/>
                  </a:lnTo>
                  <a:lnTo>
                    <a:pt x="23" y="4634"/>
                  </a:lnTo>
                  <a:cubicBezTo>
                    <a:pt x="192" y="4300"/>
                    <a:pt x="134" y="4140"/>
                    <a:pt x="435" y="3931"/>
                  </a:cubicBezTo>
                  <a:cubicBezTo>
                    <a:pt x="735" y="3722"/>
                    <a:pt x="1015" y="3638"/>
                    <a:pt x="1526" y="3590"/>
                  </a:cubicBezTo>
                  <a:cubicBezTo>
                    <a:pt x="2036" y="3541"/>
                    <a:pt x="2382" y="3831"/>
                    <a:pt x="2987" y="3690"/>
                  </a:cubicBezTo>
                  <a:cubicBezTo>
                    <a:pt x="3592" y="3550"/>
                    <a:pt x="3831" y="3024"/>
                    <a:pt x="4551" y="2887"/>
                  </a:cubicBezTo>
                  <a:cubicBezTo>
                    <a:pt x="5272" y="2751"/>
                    <a:pt x="5741" y="3545"/>
                    <a:pt x="6589" y="3007"/>
                  </a:cubicBezTo>
                  <a:cubicBezTo>
                    <a:pt x="7437" y="2469"/>
                    <a:pt x="8252" y="815"/>
                    <a:pt x="8792" y="197"/>
                  </a:cubicBezTo>
                  <a:cubicBezTo>
                    <a:pt x="8843" y="138"/>
                    <a:pt x="8887" y="81"/>
                    <a:pt x="8925" y="27"/>
                  </a:cubicBezTo>
                  <a:lnTo>
                    <a:pt x="8944" y="0"/>
                  </a:lnTo>
                  <a:close/>
                </a:path>
              </a:pathLst>
            </a:custGeom>
            <a:solidFill>
              <a:srgbClr val="F79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10895" y="7309"/>
              <a:ext cx="8328" cy="3467"/>
            </a:xfrm>
            <a:custGeom>
              <a:avLst/>
              <a:gdLst>
                <a:gd name="connsiteX0" fmla="*/ 0 w 10421"/>
                <a:gd name="connsiteY0" fmla="*/ 0 h 3511"/>
                <a:gd name="connsiteX1" fmla="*/ 1349 w 10421"/>
                <a:gd name="connsiteY1" fmla="*/ 872 h 3511"/>
                <a:gd name="connsiteX2" fmla="*/ 2969 w 10421"/>
                <a:gd name="connsiteY2" fmla="*/ 763 h 3511"/>
                <a:gd name="connsiteX3" fmla="*/ 4289 w 10421"/>
                <a:gd name="connsiteY3" fmla="*/ 1236 h 3511"/>
                <a:gd name="connsiteX4" fmla="*/ 4799 w 10421"/>
                <a:gd name="connsiteY4" fmla="*/ 2472 h 3511"/>
                <a:gd name="connsiteX5" fmla="*/ 5519 w 10421"/>
                <a:gd name="connsiteY5" fmla="*/ 2472 h 3511"/>
                <a:gd name="connsiteX6" fmla="*/ 5219 w 10421"/>
                <a:gd name="connsiteY6" fmla="*/ 2181 h 3511"/>
                <a:gd name="connsiteX7" fmla="*/ 5099 w 10421"/>
                <a:gd name="connsiteY7" fmla="*/ 2617 h 3511"/>
                <a:gd name="connsiteX8" fmla="*/ 7285 w 10421"/>
                <a:gd name="connsiteY8" fmla="*/ 3170 h 3511"/>
                <a:gd name="connsiteX9" fmla="*/ 10421 w 10421"/>
                <a:gd name="connsiteY9" fmla="*/ 3511 h 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1" h="3511">
                  <a:moveTo>
                    <a:pt x="0" y="0"/>
                  </a:moveTo>
                  <a:cubicBezTo>
                    <a:pt x="237" y="177"/>
                    <a:pt x="755" y="720"/>
                    <a:pt x="1349" y="872"/>
                  </a:cubicBezTo>
                  <a:cubicBezTo>
                    <a:pt x="1943" y="1025"/>
                    <a:pt x="2381" y="691"/>
                    <a:pt x="2969" y="763"/>
                  </a:cubicBezTo>
                  <a:cubicBezTo>
                    <a:pt x="3557" y="836"/>
                    <a:pt x="3923" y="894"/>
                    <a:pt x="4289" y="1236"/>
                  </a:cubicBezTo>
                  <a:cubicBezTo>
                    <a:pt x="4655" y="1577"/>
                    <a:pt x="4553" y="2224"/>
                    <a:pt x="4799" y="2472"/>
                  </a:cubicBezTo>
                  <a:cubicBezTo>
                    <a:pt x="5045" y="2719"/>
                    <a:pt x="5435" y="2530"/>
                    <a:pt x="5519" y="2472"/>
                  </a:cubicBezTo>
                  <a:cubicBezTo>
                    <a:pt x="5603" y="2413"/>
                    <a:pt x="5303" y="2152"/>
                    <a:pt x="5219" y="2181"/>
                  </a:cubicBezTo>
                  <a:cubicBezTo>
                    <a:pt x="5135" y="2210"/>
                    <a:pt x="4949" y="2246"/>
                    <a:pt x="5099" y="2617"/>
                  </a:cubicBezTo>
                  <a:cubicBezTo>
                    <a:pt x="5249" y="2988"/>
                    <a:pt x="6487" y="2813"/>
                    <a:pt x="7285" y="3170"/>
                  </a:cubicBezTo>
                  <a:cubicBezTo>
                    <a:pt x="8083" y="3526"/>
                    <a:pt x="9785" y="3431"/>
                    <a:pt x="10421" y="3511"/>
                  </a:cubicBezTo>
                </a:path>
              </a:pathLst>
            </a:custGeom>
            <a:noFill/>
            <a:ln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14605" y="-20955"/>
            <a:ext cx="1821180" cy="1955800"/>
            <a:chOff x="-23" y="-33"/>
            <a:chExt cx="2868" cy="3080"/>
          </a:xfrm>
        </p:grpSpPr>
        <p:sp>
          <p:nvSpPr>
            <p:cNvPr id="15" name="任意多边形 14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>
          <a:xfrm rot="10800000">
            <a:off x="-5080" y="5135245"/>
            <a:ext cx="6326505" cy="1707515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062" h="2689">
                <a:moveTo>
                  <a:pt x="40" y="148"/>
                </a:moveTo>
                <a:lnTo>
                  <a:pt x="36" y="152"/>
                </a:lnTo>
                <a:cubicBezTo>
                  <a:pt x="35" y="153"/>
                  <a:pt x="33" y="154"/>
                  <a:pt x="32" y="156"/>
                </a:cubicBezTo>
                <a:cubicBezTo>
                  <a:pt x="-18" y="201"/>
                  <a:pt x="-2" y="185"/>
                  <a:pt x="28" y="157"/>
                </a:cubicBezTo>
                <a:lnTo>
                  <a:pt x="40" y="148"/>
                </a:lnTo>
                <a:close/>
                <a:moveTo>
                  <a:pt x="40" y="148"/>
                </a:moveTo>
                <a:lnTo>
                  <a:pt x="41" y="147"/>
                </a:lnTo>
                <a:lnTo>
                  <a:pt x="40" y="148"/>
                </a:lnTo>
                <a:close/>
                <a:moveTo>
                  <a:pt x="92" y="105"/>
                </a:moveTo>
                <a:lnTo>
                  <a:pt x="93" y="105"/>
                </a:lnTo>
                <a:lnTo>
                  <a:pt x="109" y="121"/>
                </a:lnTo>
                <a:cubicBezTo>
                  <a:pt x="117" y="128"/>
                  <a:pt x="123" y="135"/>
                  <a:pt x="130" y="141"/>
                </a:cubicBezTo>
                <a:lnTo>
                  <a:pt x="135" y="148"/>
                </a:lnTo>
                <a:lnTo>
                  <a:pt x="135" y="149"/>
                </a:lnTo>
                <a:cubicBezTo>
                  <a:pt x="137" y="152"/>
                  <a:pt x="137" y="154"/>
                  <a:pt x="137" y="156"/>
                </a:cubicBezTo>
                <a:lnTo>
                  <a:pt x="89" y="107"/>
                </a:lnTo>
                <a:lnTo>
                  <a:pt x="92" y="105"/>
                </a:lnTo>
                <a:close/>
                <a:moveTo>
                  <a:pt x="45" y="0"/>
                </a:moveTo>
                <a:lnTo>
                  <a:pt x="10062" y="0"/>
                </a:lnTo>
                <a:lnTo>
                  <a:pt x="10062" y="2444"/>
                </a:lnTo>
                <a:lnTo>
                  <a:pt x="10040" y="2460"/>
                </a:lnTo>
                <a:cubicBezTo>
                  <a:pt x="9962" y="2517"/>
                  <a:pt x="9878" y="2564"/>
                  <a:pt x="9785" y="2599"/>
                </a:cubicBezTo>
                <a:cubicBezTo>
                  <a:pt x="8944" y="2916"/>
                  <a:pt x="7885" y="2327"/>
                  <a:pt x="6910" y="1918"/>
                </a:cubicBezTo>
                <a:cubicBezTo>
                  <a:pt x="5934" y="1510"/>
                  <a:pt x="5572" y="779"/>
                  <a:pt x="4909" y="558"/>
                </a:cubicBezTo>
                <a:cubicBezTo>
                  <a:pt x="4246" y="337"/>
                  <a:pt x="4330" y="758"/>
                  <a:pt x="3596" y="813"/>
                </a:cubicBezTo>
                <a:cubicBezTo>
                  <a:pt x="2862" y="868"/>
                  <a:pt x="1950" y="983"/>
                  <a:pt x="1241" y="834"/>
                </a:cubicBezTo>
                <a:cubicBezTo>
                  <a:pt x="643" y="709"/>
                  <a:pt x="344" y="360"/>
                  <a:pt x="151" y="163"/>
                </a:cubicBezTo>
                <a:lnTo>
                  <a:pt x="135" y="148"/>
                </a:lnTo>
                <a:lnTo>
                  <a:pt x="135" y="145"/>
                </a:lnTo>
                <a:cubicBezTo>
                  <a:pt x="134" y="125"/>
                  <a:pt x="132" y="92"/>
                  <a:pt x="116" y="92"/>
                </a:cubicBezTo>
                <a:cubicBezTo>
                  <a:pt x="113" y="92"/>
                  <a:pt x="105" y="96"/>
                  <a:pt x="97" y="102"/>
                </a:cubicBezTo>
                <a:lnTo>
                  <a:pt x="93" y="105"/>
                </a:lnTo>
                <a:lnTo>
                  <a:pt x="90" y="103"/>
                </a:lnTo>
                <a:cubicBezTo>
                  <a:pt x="77" y="91"/>
                  <a:pt x="65" y="81"/>
                  <a:pt x="53" y="71"/>
                </a:cubicBezTo>
                <a:lnTo>
                  <a:pt x="89" y="107"/>
                </a:lnTo>
                <a:lnTo>
                  <a:pt x="85" y="111"/>
                </a:lnTo>
                <a:cubicBezTo>
                  <a:pt x="72" y="120"/>
                  <a:pt x="55" y="134"/>
                  <a:pt x="41" y="147"/>
                </a:cubicBezTo>
                <a:cubicBezTo>
                  <a:pt x="64" y="115"/>
                  <a:pt x="49" y="64"/>
                  <a:pt x="45" y="4"/>
                </a:cubicBezTo>
                <a:lnTo>
                  <a:pt x="45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7320000" flipH="1">
            <a:off x="1917065" y="4842510"/>
            <a:ext cx="2543810" cy="3893185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7320000" flipH="1">
            <a:off x="1797887" y="4580370"/>
            <a:ext cx="2905848" cy="4410075"/>
          </a:xfrm>
          <a:custGeom>
            <a:avLst/>
            <a:gdLst>
              <a:gd name="connsiteX0" fmla="*/ 4343 w 4576"/>
              <a:gd name="connsiteY0" fmla="*/ 0 h 6945"/>
              <a:gd name="connsiteX1" fmla="*/ 4402 w 4576"/>
              <a:gd name="connsiteY1" fmla="*/ 2018 h 6945"/>
              <a:gd name="connsiteX2" fmla="*/ 2568 w 4576"/>
              <a:gd name="connsiteY2" fmla="*/ 3631 h 6945"/>
              <a:gd name="connsiteX3" fmla="*/ 2089 w 4576"/>
              <a:gd name="connsiteY3" fmla="*/ 6021 h 6945"/>
              <a:gd name="connsiteX4" fmla="*/ 0 w 4576"/>
              <a:gd name="connsiteY4" fmla="*/ 6945 h 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" h="6945">
                <a:moveTo>
                  <a:pt x="4343" y="0"/>
                </a:moveTo>
                <a:cubicBezTo>
                  <a:pt x="4399" y="335"/>
                  <a:pt x="4800" y="1381"/>
                  <a:pt x="4402" y="2018"/>
                </a:cubicBezTo>
                <a:cubicBezTo>
                  <a:pt x="4005" y="2654"/>
                  <a:pt x="3059" y="2796"/>
                  <a:pt x="2568" y="3631"/>
                </a:cubicBezTo>
                <a:cubicBezTo>
                  <a:pt x="2077" y="4466"/>
                  <a:pt x="2551" y="5261"/>
                  <a:pt x="2089" y="6021"/>
                </a:cubicBezTo>
                <a:cubicBezTo>
                  <a:pt x="1626" y="6782"/>
                  <a:pt x="374" y="6802"/>
                  <a:pt x="0" y="6945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021330" y="5919470"/>
            <a:ext cx="335280" cy="139065"/>
          </a:xfrm>
          <a:prstGeom prst="ellipse">
            <a:avLst/>
          </a:prstGeom>
          <a:noFill/>
          <a:ln>
            <a:solidFill>
              <a:srgbClr val="F09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952875" y="2072640"/>
            <a:ext cx="4071620" cy="1320165"/>
            <a:chOff x="6775" y="3228"/>
            <a:chExt cx="6412" cy="2079"/>
          </a:xfrm>
        </p:grpSpPr>
        <p:sp>
          <p:nvSpPr>
            <p:cNvPr id="12" name="文本框 11"/>
            <p:cNvSpPr txBox="1"/>
            <p:nvPr/>
          </p:nvSpPr>
          <p:spPr>
            <a:xfrm>
              <a:off x="8431" y="3228"/>
              <a:ext cx="3440" cy="10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3600">
                  <a:solidFill>
                    <a:srgbClr val="897563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PART 01</a:t>
              </a:r>
              <a:endParaRPr lang="en-US" altLang="zh-CN" sz="3600">
                <a:solidFill>
                  <a:srgbClr val="897563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75" y="4321"/>
              <a:ext cx="6412" cy="9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dist"/>
              <a:r>
                <a:rPr lang="en-US" altLang="zh-CN" sz="440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gdb</a:t>
              </a:r>
              <a:r>
                <a:rPr lang="zh-CN" altLang="en-US" sz="440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是什么</a:t>
              </a:r>
              <a:endParaRPr lang="zh-CN" altLang="en-US" sz="4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050405" y="2503170"/>
            <a:ext cx="138430" cy="138430"/>
          </a:xfrm>
          <a:prstGeom prst="roundRect">
            <a:avLst>
              <a:gd name="adj" fmla="val 2752"/>
            </a:avLst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2650" y="260350"/>
            <a:ext cx="2071370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是什么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8" name="任意多边形 27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266825"/>
            <a:ext cx="11273155" cy="387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9230360" y="-77470"/>
            <a:ext cx="2951480" cy="2262505"/>
            <a:chOff x="-12" y="6584"/>
            <a:chExt cx="5766" cy="4420"/>
          </a:xfrm>
        </p:grpSpPr>
        <p:sp>
          <p:nvSpPr>
            <p:cNvPr id="19" name="任意多边形 18"/>
            <p:cNvSpPr/>
            <p:nvPr/>
          </p:nvSpPr>
          <p:spPr>
            <a:xfrm>
              <a:off x="-12" y="6584"/>
              <a:ext cx="5766" cy="4259"/>
            </a:xfrm>
            <a:custGeom>
              <a:avLst/>
              <a:gdLst>
                <a:gd name="connisteX0" fmla="*/ 400215 w 4246334"/>
                <a:gd name="connsiteY0" fmla="*/ 2790387 h 2885892"/>
                <a:gd name="connisteX1" fmla="*/ 3688245 w 4246334"/>
                <a:gd name="connsiteY1" fmla="*/ 2815787 h 2885892"/>
                <a:gd name="connisteX2" fmla="*/ 4208945 w 4246334"/>
                <a:gd name="connsiteY2" fmla="*/ 2828487 h 2885892"/>
                <a:gd name="connisteX3" fmla="*/ 3675545 w 4246334"/>
                <a:gd name="connsiteY3" fmla="*/ 2193487 h 2885892"/>
                <a:gd name="connisteX4" fmla="*/ 2850045 w 4246334"/>
                <a:gd name="connsiteY4" fmla="*/ 2155387 h 2885892"/>
                <a:gd name="connisteX5" fmla="*/ 1567345 w 4246334"/>
                <a:gd name="connsiteY5" fmla="*/ 2244287 h 2885892"/>
                <a:gd name="connisteX6" fmla="*/ 1046645 w 4246334"/>
                <a:gd name="connsiteY6" fmla="*/ 1037787 h 2885892"/>
                <a:gd name="connisteX7" fmla="*/ 628815 w 4246334"/>
                <a:gd name="connsiteY7" fmla="*/ 174187 h 2885892"/>
                <a:gd name="connisteX8" fmla="*/ 247815 w 4246334"/>
                <a:gd name="connsiteY8" fmla="*/ 199587 h 2885892"/>
                <a:gd name="connisteX9" fmla="*/ 120815 w 4246334"/>
                <a:gd name="connsiteY9" fmla="*/ 1799787 h 2885892"/>
                <a:gd name="connisteX10" fmla="*/ 400215 w 4246334"/>
                <a:gd name="connsiteY10" fmla="*/ 2790387 h 2885892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5766" h="4061">
                  <a:moveTo>
                    <a:pt x="0" y="0"/>
                  </a:moveTo>
                  <a:lnTo>
                    <a:pt x="9" y="4"/>
                  </a:lnTo>
                  <a:cubicBezTo>
                    <a:pt x="98" y="42"/>
                    <a:pt x="196" y="147"/>
                    <a:pt x="306" y="263"/>
                  </a:cubicBezTo>
                  <a:cubicBezTo>
                    <a:pt x="558" y="527"/>
                    <a:pt x="668" y="971"/>
                    <a:pt x="964" y="1623"/>
                  </a:cubicBezTo>
                  <a:cubicBezTo>
                    <a:pt x="1260" y="2275"/>
                    <a:pt x="1216" y="3171"/>
                    <a:pt x="1784" y="3523"/>
                  </a:cubicBezTo>
                  <a:cubicBezTo>
                    <a:pt x="2352" y="3875"/>
                    <a:pt x="3140" y="3399"/>
                    <a:pt x="3804" y="3383"/>
                  </a:cubicBezTo>
                  <a:cubicBezTo>
                    <a:pt x="4468" y="3367"/>
                    <a:pt x="4676" y="3231"/>
                    <a:pt x="5104" y="3443"/>
                  </a:cubicBezTo>
                  <a:cubicBezTo>
                    <a:pt x="5358" y="3569"/>
                    <a:pt x="5605" y="3828"/>
                    <a:pt x="5765" y="4060"/>
                  </a:cubicBezTo>
                  <a:lnTo>
                    <a:pt x="5766" y="4061"/>
                  </a:lnTo>
                  <a:lnTo>
                    <a:pt x="0" y="4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8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 rot="16020000">
              <a:off x="689" y="6898"/>
              <a:ext cx="3496" cy="4716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31750">
              <a:solidFill>
                <a:srgbClr val="8975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pic>
          <p:nvPicPr>
            <p:cNvPr id="29" name="图片 28" descr="363530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6560000" flipH="1" flipV="1">
              <a:off x="70" y="8311"/>
              <a:ext cx="2640" cy="2640"/>
            </a:xfrm>
            <a:prstGeom prst="rect">
              <a:avLst/>
            </a:prstGeom>
            <a:effectLst>
              <a:outerShdw blurRad="50800" dist="38100" dir="18900000" algn="b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6841290" y="3887621"/>
            <a:ext cx="5365315" cy="2970379"/>
            <a:chOff x="10640" y="6122"/>
            <a:chExt cx="8583" cy="4678"/>
          </a:xfrm>
        </p:grpSpPr>
        <p:sp>
          <p:nvSpPr>
            <p:cNvPr id="21" name="任意多边形 20"/>
            <p:cNvSpPr/>
            <p:nvPr/>
          </p:nvSpPr>
          <p:spPr>
            <a:xfrm>
              <a:off x="10640" y="6122"/>
              <a:ext cx="8559" cy="4678"/>
            </a:xfrm>
            <a:custGeom>
              <a:avLst/>
              <a:gdLst>
                <a:gd name="connisteX0" fmla="*/ 460218 w 6548379"/>
                <a:gd name="connsiteY0" fmla="*/ 3233540 h 4189415"/>
                <a:gd name="connisteX1" fmla="*/ 714218 w 6548379"/>
                <a:gd name="connsiteY1" fmla="*/ 2789040 h 4189415"/>
                <a:gd name="connisteX2" fmla="*/ 1387318 w 6548379"/>
                <a:gd name="connsiteY2" fmla="*/ 2573140 h 4189415"/>
                <a:gd name="connisteX3" fmla="*/ 2289018 w 6548379"/>
                <a:gd name="connsiteY3" fmla="*/ 2636640 h 4189415"/>
                <a:gd name="connisteX4" fmla="*/ 3254218 w 6548379"/>
                <a:gd name="connsiteY4" fmla="*/ 2128640 h 4189415"/>
                <a:gd name="connisteX5" fmla="*/ 4511518 w 6548379"/>
                <a:gd name="connsiteY5" fmla="*/ 2204840 h 4189415"/>
                <a:gd name="connisteX6" fmla="*/ 5870418 w 6548379"/>
                <a:gd name="connsiteY6" fmla="*/ 426840 h 4189415"/>
                <a:gd name="connisteX7" fmla="*/ 6175218 w 6548379"/>
                <a:gd name="connsiteY7" fmla="*/ 249040 h 4189415"/>
                <a:gd name="connisteX8" fmla="*/ 6543518 w 6548379"/>
                <a:gd name="connsiteY8" fmla="*/ 2725540 h 4189415"/>
                <a:gd name="connisteX9" fmla="*/ 6048218 w 6548379"/>
                <a:gd name="connsiteY9" fmla="*/ 3792340 h 4189415"/>
                <a:gd name="connisteX10" fmla="*/ 3292318 w 6548379"/>
                <a:gd name="connsiteY10" fmla="*/ 3982840 h 4189415"/>
                <a:gd name="connisteX11" fmla="*/ 320518 w 6548379"/>
                <a:gd name="connsiteY11" fmla="*/ 4186040 h 4189415"/>
                <a:gd name="connisteX12" fmla="*/ 193518 w 6548379"/>
                <a:gd name="connsiteY12" fmla="*/ 3843140 h 4189415"/>
                <a:gd name="connisteX13" fmla="*/ 460218 w 6548379"/>
                <a:gd name="connsiteY13" fmla="*/ 3233540 h 41894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8944" h="4678">
                  <a:moveTo>
                    <a:pt x="8944" y="0"/>
                  </a:moveTo>
                  <a:lnTo>
                    <a:pt x="8944" y="4678"/>
                  </a:lnTo>
                  <a:lnTo>
                    <a:pt x="0" y="4678"/>
                  </a:lnTo>
                  <a:lnTo>
                    <a:pt x="23" y="4634"/>
                  </a:lnTo>
                  <a:cubicBezTo>
                    <a:pt x="192" y="4300"/>
                    <a:pt x="134" y="4140"/>
                    <a:pt x="435" y="3931"/>
                  </a:cubicBezTo>
                  <a:cubicBezTo>
                    <a:pt x="735" y="3722"/>
                    <a:pt x="1015" y="3638"/>
                    <a:pt x="1526" y="3590"/>
                  </a:cubicBezTo>
                  <a:cubicBezTo>
                    <a:pt x="2036" y="3541"/>
                    <a:pt x="2382" y="3831"/>
                    <a:pt x="2987" y="3690"/>
                  </a:cubicBezTo>
                  <a:cubicBezTo>
                    <a:pt x="3592" y="3550"/>
                    <a:pt x="3831" y="3024"/>
                    <a:pt x="4551" y="2887"/>
                  </a:cubicBezTo>
                  <a:cubicBezTo>
                    <a:pt x="5272" y="2751"/>
                    <a:pt x="5741" y="3545"/>
                    <a:pt x="6589" y="3007"/>
                  </a:cubicBezTo>
                  <a:cubicBezTo>
                    <a:pt x="7437" y="2469"/>
                    <a:pt x="8252" y="815"/>
                    <a:pt x="8792" y="197"/>
                  </a:cubicBezTo>
                  <a:cubicBezTo>
                    <a:pt x="8843" y="138"/>
                    <a:pt x="8887" y="81"/>
                    <a:pt x="8925" y="27"/>
                  </a:cubicBezTo>
                  <a:lnTo>
                    <a:pt x="8944" y="0"/>
                  </a:lnTo>
                  <a:close/>
                </a:path>
              </a:pathLst>
            </a:custGeom>
            <a:solidFill>
              <a:srgbClr val="F79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10895" y="7309"/>
              <a:ext cx="8328" cy="3467"/>
            </a:xfrm>
            <a:custGeom>
              <a:avLst/>
              <a:gdLst>
                <a:gd name="connsiteX0" fmla="*/ 0 w 10421"/>
                <a:gd name="connsiteY0" fmla="*/ 0 h 3511"/>
                <a:gd name="connsiteX1" fmla="*/ 1349 w 10421"/>
                <a:gd name="connsiteY1" fmla="*/ 872 h 3511"/>
                <a:gd name="connsiteX2" fmla="*/ 2969 w 10421"/>
                <a:gd name="connsiteY2" fmla="*/ 763 h 3511"/>
                <a:gd name="connsiteX3" fmla="*/ 4289 w 10421"/>
                <a:gd name="connsiteY3" fmla="*/ 1236 h 3511"/>
                <a:gd name="connsiteX4" fmla="*/ 4799 w 10421"/>
                <a:gd name="connsiteY4" fmla="*/ 2472 h 3511"/>
                <a:gd name="connsiteX5" fmla="*/ 5519 w 10421"/>
                <a:gd name="connsiteY5" fmla="*/ 2472 h 3511"/>
                <a:gd name="connsiteX6" fmla="*/ 5219 w 10421"/>
                <a:gd name="connsiteY6" fmla="*/ 2181 h 3511"/>
                <a:gd name="connsiteX7" fmla="*/ 5099 w 10421"/>
                <a:gd name="connsiteY7" fmla="*/ 2617 h 3511"/>
                <a:gd name="connsiteX8" fmla="*/ 7285 w 10421"/>
                <a:gd name="connsiteY8" fmla="*/ 3170 h 3511"/>
                <a:gd name="connsiteX9" fmla="*/ 10421 w 10421"/>
                <a:gd name="connsiteY9" fmla="*/ 3511 h 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1" h="3511">
                  <a:moveTo>
                    <a:pt x="0" y="0"/>
                  </a:moveTo>
                  <a:cubicBezTo>
                    <a:pt x="237" y="177"/>
                    <a:pt x="755" y="720"/>
                    <a:pt x="1349" y="872"/>
                  </a:cubicBezTo>
                  <a:cubicBezTo>
                    <a:pt x="1943" y="1025"/>
                    <a:pt x="2381" y="691"/>
                    <a:pt x="2969" y="763"/>
                  </a:cubicBezTo>
                  <a:cubicBezTo>
                    <a:pt x="3557" y="836"/>
                    <a:pt x="3923" y="894"/>
                    <a:pt x="4289" y="1236"/>
                  </a:cubicBezTo>
                  <a:cubicBezTo>
                    <a:pt x="4655" y="1577"/>
                    <a:pt x="4553" y="2224"/>
                    <a:pt x="4799" y="2472"/>
                  </a:cubicBezTo>
                  <a:cubicBezTo>
                    <a:pt x="5045" y="2719"/>
                    <a:pt x="5435" y="2530"/>
                    <a:pt x="5519" y="2472"/>
                  </a:cubicBezTo>
                  <a:cubicBezTo>
                    <a:pt x="5603" y="2413"/>
                    <a:pt x="5303" y="2152"/>
                    <a:pt x="5219" y="2181"/>
                  </a:cubicBezTo>
                  <a:cubicBezTo>
                    <a:pt x="5135" y="2210"/>
                    <a:pt x="4949" y="2246"/>
                    <a:pt x="5099" y="2617"/>
                  </a:cubicBezTo>
                  <a:cubicBezTo>
                    <a:pt x="5249" y="2988"/>
                    <a:pt x="6487" y="2813"/>
                    <a:pt x="7285" y="3170"/>
                  </a:cubicBezTo>
                  <a:cubicBezTo>
                    <a:pt x="8083" y="3526"/>
                    <a:pt x="9785" y="3431"/>
                    <a:pt x="10421" y="3511"/>
                  </a:cubicBezTo>
                </a:path>
              </a:pathLst>
            </a:custGeom>
            <a:noFill/>
            <a:ln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14605" y="-20955"/>
            <a:ext cx="1821180" cy="1955800"/>
            <a:chOff x="-23" y="-33"/>
            <a:chExt cx="2868" cy="3080"/>
          </a:xfrm>
        </p:grpSpPr>
        <p:sp>
          <p:nvSpPr>
            <p:cNvPr id="15" name="任意多边形 14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22" name="任意多边形 21"/>
          <p:cNvSpPr/>
          <p:nvPr/>
        </p:nvSpPr>
        <p:spPr>
          <a:xfrm rot="10800000">
            <a:off x="-5080" y="5135245"/>
            <a:ext cx="6326505" cy="1707515"/>
          </a:xfrm>
          <a:custGeom>
            <a:avLst/>
            <a:gdLst>
              <a:gd name="connisteX0" fmla="*/ 32366 w 6978876"/>
              <a:gd name="connsiteY0" fmla="*/ 598072 h 2162398"/>
              <a:gd name="connisteX1" fmla="*/ 756266 w 6978876"/>
              <a:gd name="connsiteY1" fmla="*/ 1054002 h 2162398"/>
              <a:gd name="connisteX2" fmla="*/ 2191366 w 6978876"/>
              <a:gd name="connsiteY2" fmla="*/ 1041302 h 2162398"/>
              <a:gd name="connisteX3" fmla="*/ 2991466 w 6978876"/>
              <a:gd name="connsiteY3" fmla="*/ 888902 h 2162398"/>
              <a:gd name="connisteX4" fmla="*/ 4210666 w 6978876"/>
              <a:gd name="connsiteY4" fmla="*/ 1701702 h 2162398"/>
              <a:gd name="connisteX5" fmla="*/ 5963266 w 6978876"/>
              <a:gd name="connsiteY5" fmla="*/ 2108102 h 2162398"/>
              <a:gd name="connisteX6" fmla="*/ 6776066 w 6978876"/>
              <a:gd name="connsiteY6" fmla="*/ 749202 h 2162398"/>
              <a:gd name="connisteX7" fmla="*/ 6776066 w 6978876"/>
              <a:gd name="connsiteY7" fmla="*/ 229772 h 2162398"/>
              <a:gd name="connisteX8" fmla="*/ 4972666 w 6978876"/>
              <a:gd name="connsiteY8" fmla="*/ 1172 h 2162398"/>
              <a:gd name="connisteX9" fmla="*/ 2521566 w 6978876"/>
              <a:gd name="connsiteY9" fmla="*/ 293272 h 2162398"/>
              <a:gd name="connisteX10" fmla="*/ 375266 w 6978876"/>
              <a:gd name="connsiteY10" fmla="*/ 344072 h 2162398"/>
              <a:gd name="connisteX11" fmla="*/ 19666 w 6978876"/>
              <a:gd name="connsiteY11" fmla="*/ 648872 h 2162398"/>
              <a:gd name="connisteX12" fmla="*/ 70466 w 6978876"/>
              <a:gd name="connsiteY12" fmla="*/ 610772 h 2162398"/>
              <a:gd name="connisteX13" fmla="*/ 83166 w 6978876"/>
              <a:gd name="connsiteY13" fmla="*/ 648872 h 2162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0062" h="2689">
                <a:moveTo>
                  <a:pt x="40" y="148"/>
                </a:moveTo>
                <a:lnTo>
                  <a:pt x="36" y="152"/>
                </a:lnTo>
                <a:cubicBezTo>
                  <a:pt x="35" y="153"/>
                  <a:pt x="33" y="154"/>
                  <a:pt x="32" y="156"/>
                </a:cubicBezTo>
                <a:cubicBezTo>
                  <a:pt x="-18" y="201"/>
                  <a:pt x="-2" y="185"/>
                  <a:pt x="28" y="157"/>
                </a:cubicBezTo>
                <a:lnTo>
                  <a:pt x="40" y="148"/>
                </a:lnTo>
                <a:close/>
                <a:moveTo>
                  <a:pt x="40" y="148"/>
                </a:moveTo>
                <a:lnTo>
                  <a:pt x="41" y="147"/>
                </a:lnTo>
                <a:lnTo>
                  <a:pt x="40" y="148"/>
                </a:lnTo>
                <a:close/>
                <a:moveTo>
                  <a:pt x="92" y="105"/>
                </a:moveTo>
                <a:lnTo>
                  <a:pt x="93" y="105"/>
                </a:lnTo>
                <a:lnTo>
                  <a:pt x="109" y="121"/>
                </a:lnTo>
                <a:cubicBezTo>
                  <a:pt x="117" y="128"/>
                  <a:pt x="123" y="135"/>
                  <a:pt x="130" y="141"/>
                </a:cubicBezTo>
                <a:lnTo>
                  <a:pt x="135" y="148"/>
                </a:lnTo>
                <a:lnTo>
                  <a:pt x="135" y="149"/>
                </a:lnTo>
                <a:cubicBezTo>
                  <a:pt x="137" y="152"/>
                  <a:pt x="137" y="154"/>
                  <a:pt x="137" y="156"/>
                </a:cubicBezTo>
                <a:lnTo>
                  <a:pt x="89" y="107"/>
                </a:lnTo>
                <a:lnTo>
                  <a:pt x="92" y="105"/>
                </a:lnTo>
                <a:close/>
                <a:moveTo>
                  <a:pt x="45" y="0"/>
                </a:moveTo>
                <a:lnTo>
                  <a:pt x="10062" y="0"/>
                </a:lnTo>
                <a:lnTo>
                  <a:pt x="10062" y="2444"/>
                </a:lnTo>
                <a:lnTo>
                  <a:pt x="10040" y="2460"/>
                </a:lnTo>
                <a:cubicBezTo>
                  <a:pt x="9962" y="2517"/>
                  <a:pt x="9878" y="2564"/>
                  <a:pt x="9785" y="2599"/>
                </a:cubicBezTo>
                <a:cubicBezTo>
                  <a:pt x="8944" y="2916"/>
                  <a:pt x="7885" y="2327"/>
                  <a:pt x="6910" y="1918"/>
                </a:cubicBezTo>
                <a:cubicBezTo>
                  <a:pt x="5934" y="1510"/>
                  <a:pt x="5572" y="779"/>
                  <a:pt x="4909" y="558"/>
                </a:cubicBezTo>
                <a:cubicBezTo>
                  <a:pt x="4246" y="337"/>
                  <a:pt x="4330" y="758"/>
                  <a:pt x="3596" y="813"/>
                </a:cubicBezTo>
                <a:cubicBezTo>
                  <a:pt x="2862" y="868"/>
                  <a:pt x="1950" y="983"/>
                  <a:pt x="1241" y="834"/>
                </a:cubicBezTo>
                <a:cubicBezTo>
                  <a:pt x="643" y="709"/>
                  <a:pt x="344" y="360"/>
                  <a:pt x="151" y="163"/>
                </a:cubicBezTo>
                <a:lnTo>
                  <a:pt x="135" y="148"/>
                </a:lnTo>
                <a:lnTo>
                  <a:pt x="135" y="145"/>
                </a:lnTo>
                <a:cubicBezTo>
                  <a:pt x="134" y="125"/>
                  <a:pt x="132" y="92"/>
                  <a:pt x="116" y="92"/>
                </a:cubicBezTo>
                <a:cubicBezTo>
                  <a:pt x="113" y="92"/>
                  <a:pt x="105" y="96"/>
                  <a:pt x="97" y="102"/>
                </a:cubicBezTo>
                <a:lnTo>
                  <a:pt x="93" y="105"/>
                </a:lnTo>
                <a:lnTo>
                  <a:pt x="90" y="103"/>
                </a:lnTo>
                <a:cubicBezTo>
                  <a:pt x="77" y="91"/>
                  <a:pt x="65" y="81"/>
                  <a:pt x="53" y="71"/>
                </a:cubicBezTo>
                <a:lnTo>
                  <a:pt x="89" y="107"/>
                </a:lnTo>
                <a:lnTo>
                  <a:pt x="85" y="111"/>
                </a:lnTo>
                <a:cubicBezTo>
                  <a:pt x="72" y="120"/>
                  <a:pt x="55" y="134"/>
                  <a:pt x="41" y="147"/>
                </a:cubicBezTo>
                <a:cubicBezTo>
                  <a:pt x="64" y="115"/>
                  <a:pt x="49" y="64"/>
                  <a:pt x="45" y="4"/>
                </a:cubicBezTo>
                <a:lnTo>
                  <a:pt x="45" y="0"/>
                </a:lnTo>
                <a:close/>
              </a:path>
            </a:pathLst>
          </a:custGeom>
          <a:solidFill>
            <a:srgbClr val="F4C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7320000" flipH="1">
            <a:off x="1917065" y="4842510"/>
            <a:ext cx="2543810" cy="3893185"/>
          </a:xfrm>
          <a:custGeom>
            <a:avLst/>
            <a:gdLst>
              <a:gd name="connsiteX0" fmla="*/ 4827 w 5096"/>
              <a:gd name="connsiteY0" fmla="*/ 0 h 7777"/>
              <a:gd name="connsiteX1" fmla="*/ 4907 w 5096"/>
              <a:gd name="connsiteY1" fmla="*/ 2032 h 7777"/>
              <a:gd name="connsiteX2" fmla="*/ 2764 w 5096"/>
              <a:gd name="connsiteY2" fmla="*/ 3655 h 7777"/>
              <a:gd name="connsiteX3" fmla="*/ 2176 w 5096"/>
              <a:gd name="connsiteY3" fmla="*/ 6707 h 7777"/>
              <a:gd name="connsiteX4" fmla="*/ 0 w 5096"/>
              <a:gd name="connsiteY4" fmla="*/ 7777 h 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7" h="7777">
                <a:moveTo>
                  <a:pt x="4827" y="0"/>
                </a:moveTo>
                <a:cubicBezTo>
                  <a:pt x="4889" y="375"/>
                  <a:pt x="5349" y="1319"/>
                  <a:pt x="4907" y="2032"/>
                </a:cubicBezTo>
                <a:cubicBezTo>
                  <a:pt x="4466" y="2745"/>
                  <a:pt x="3310" y="2720"/>
                  <a:pt x="2764" y="3655"/>
                </a:cubicBezTo>
                <a:cubicBezTo>
                  <a:pt x="2218" y="4590"/>
                  <a:pt x="2690" y="5855"/>
                  <a:pt x="2176" y="6707"/>
                </a:cubicBezTo>
                <a:cubicBezTo>
                  <a:pt x="1662" y="7559"/>
                  <a:pt x="416" y="7617"/>
                  <a:pt x="0" y="7777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7320000" flipH="1">
            <a:off x="1797887" y="4580370"/>
            <a:ext cx="2905848" cy="4410075"/>
          </a:xfrm>
          <a:custGeom>
            <a:avLst/>
            <a:gdLst>
              <a:gd name="connsiteX0" fmla="*/ 4343 w 4576"/>
              <a:gd name="connsiteY0" fmla="*/ 0 h 6945"/>
              <a:gd name="connsiteX1" fmla="*/ 4402 w 4576"/>
              <a:gd name="connsiteY1" fmla="*/ 2018 h 6945"/>
              <a:gd name="connsiteX2" fmla="*/ 2568 w 4576"/>
              <a:gd name="connsiteY2" fmla="*/ 3631 h 6945"/>
              <a:gd name="connsiteX3" fmla="*/ 2089 w 4576"/>
              <a:gd name="connsiteY3" fmla="*/ 6021 h 6945"/>
              <a:gd name="connsiteX4" fmla="*/ 0 w 4576"/>
              <a:gd name="connsiteY4" fmla="*/ 6945 h 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" h="6945">
                <a:moveTo>
                  <a:pt x="4343" y="0"/>
                </a:moveTo>
                <a:cubicBezTo>
                  <a:pt x="4399" y="335"/>
                  <a:pt x="4800" y="1381"/>
                  <a:pt x="4402" y="2018"/>
                </a:cubicBezTo>
                <a:cubicBezTo>
                  <a:pt x="4005" y="2654"/>
                  <a:pt x="3059" y="2796"/>
                  <a:pt x="2568" y="3631"/>
                </a:cubicBezTo>
                <a:cubicBezTo>
                  <a:pt x="2077" y="4466"/>
                  <a:pt x="2551" y="5261"/>
                  <a:pt x="2089" y="6021"/>
                </a:cubicBezTo>
                <a:cubicBezTo>
                  <a:pt x="1626" y="6782"/>
                  <a:pt x="374" y="6802"/>
                  <a:pt x="0" y="6945"/>
                </a:cubicBezTo>
              </a:path>
            </a:pathLst>
          </a:custGeom>
          <a:noFill/>
          <a:ln w="25400">
            <a:solidFill>
              <a:srgbClr val="DE9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021330" y="5919470"/>
            <a:ext cx="335280" cy="139065"/>
          </a:xfrm>
          <a:prstGeom prst="ellipse">
            <a:avLst/>
          </a:prstGeom>
          <a:noFill/>
          <a:ln>
            <a:solidFill>
              <a:srgbClr val="F09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676015" y="2072640"/>
            <a:ext cx="4625340" cy="1320165"/>
            <a:chOff x="6339" y="3228"/>
            <a:chExt cx="7284" cy="2079"/>
          </a:xfrm>
        </p:grpSpPr>
        <p:sp>
          <p:nvSpPr>
            <p:cNvPr id="12" name="文本框 11"/>
            <p:cNvSpPr txBox="1"/>
            <p:nvPr/>
          </p:nvSpPr>
          <p:spPr>
            <a:xfrm>
              <a:off x="8431" y="3228"/>
              <a:ext cx="3440" cy="10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3600">
                  <a:solidFill>
                    <a:srgbClr val="897563"/>
                  </a:solidFill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</a:rPr>
                <a:t>PART 02</a:t>
              </a:r>
              <a:endParaRPr lang="en-US" altLang="zh-CN" sz="3600">
                <a:solidFill>
                  <a:srgbClr val="897563"/>
                </a:solidFill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339" y="4321"/>
              <a:ext cx="7284" cy="9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440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  <a:sym typeface="+mn-ea"/>
                </a:rPr>
                <a:t>gdb</a:t>
              </a:r>
              <a:r>
                <a:rPr lang="zh-CN" altLang="en-US" sz="4400">
                  <a:latin typeface="思源宋体 CN SemiBold" panose="02020600000000000000" charset="-122"/>
                  <a:ea typeface="思源宋体 CN SemiBold" panose="02020600000000000000" charset="-122"/>
                  <a:cs typeface="思源宋体 CN SemiBold" panose="02020600000000000000" charset="-122"/>
                  <a:sym typeface="+mn-ea"/>
                </a:rPr>
                <a:t>的基本命令</a:t>
              </a:r>
              <a:endParaRPr lang="zh-CN" altLang="en-US" sz="4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050405" y="2503170"/>
            <a:ext cx="138430" cy="138430"/>
          </a:xfrm>
          <a:prstGeom prst="roundRect">
            <a:avLst>
              <a:gd name="adj" fmla="val 2752"/>
            </a:avLst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940" y="26035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的启动和退出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9940" y="1466215"/>
            <a:ext cx="50171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>
                <a:highlight>
                  <a:srgbClr val="FFFF00"/>
                </a:highlight>
              </a:rPr>
              <a:t>g</a:t>
            </a:r>
            <a:r>
              <a:rPr lang="en-US" altLang="zh-CN" sz="4400">
                <a:highlight>
                  <a:srgbClr val="FFFF00"/>
                </a:highlight>
              </a:rPr>
              <a:t>++ </a:t>
            </a:r>
            <a:r>
              <a:rPr lang="zh-CN" altLang="en-US" sz="4400">
                <a:highlight>
                  <a:srgbClr val="FFFF00"/>
                </a:highlight>
              </a:rPr>
              <a:t> </a:t>
            </a:r>
            <a:r>
              <a:rPr lang="en-US" altLang="zh-CN" sz="4400">
                <a:highlight>
                  <a:srgbClr val="FFFF00"/>
                </a:highlight>
                <a:sym typeface="+mn-ea"/>
              </a:rPr>
              <a:t>test</a:t>
            </a:r>
            <a:r>
              <a:rPr lang="zh-CN" altLang="en-US" sz="4400">
                <a:highlight>
                  <a:srgbClr val="FFFF00"/>
                </a:highlight>
                <a:sym typeface="+mn-ea"/>
              </a:rPr>
              <a:t>.c</a:t>
            </a:r>
            <a:r>
              <a:rPr lang="en-US" altLang="zh-CN" sz="4400">
                <a:highlight>
                  <a:srgbClr val="FFFF00"/>
                </a:highlight>
                <a:sym typeface="+mn-ea"/>
              </a:rPr>
              <a:t>  </a:t>
            </a:r>
            <a:r>
              <a:rPr lang="zh-CN" altLang="en-US" sz="4400">
                <a:highlight>
                  <a:srgbClr val="FFFF00"/>
                </a:highlight>
              </a:rPr>
              <a:t>-g  -o app</a:t>
            </a:r>
            <a:endParaRPr lang="zh-CN" altLang="en-US" sz="4400">
              <a:highlight>
                <a:srgbClr val="FFFF00"/>
              </a:highligh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2673985"/>
            <a:ext cx="5463540" cy="19786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18860" y="2924175"/>
            <a:ext cx="5643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 -g 将调试信息写入到可执行程序中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6669405" y="1712595"/>
            <a:ext cx="23425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cpp</a:t>
            </a:r>
            <a:r>
              <a:rPr lang="zh-CN" altLang="en-US" sz="2800"/>
              <a:t>文件用</a:t>
            </a:r>
            <a:r>
              <a:rPr lang="en-US" altLang="zh-CN" sz="2800"/>
              <a:t>g++</a:t>
            </a:r>
            <a:endParaRPr lang="en-US" altLang="zh-CN" sz="2800"/>
          </a:p>
        </p:txBody>
      </p:sp>
      <p:sp>
        <p:nvSpPr>
          <p:cNvPr id="27" name="文本框 26"/>
          <p:cNvSpPr txBox="1"/>
          <p:nvPr/>
        </p:nvSpPr>
        <p:spPr>
          <a:xfrm>
            <a:off x="6223000" y="4019550"/>
            <a:ext cx="5694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启动</a:t>
            </a:r>
            <a:r>
              <a:rPr lang="en-US" altLang="zh-CN" sz="2800"/>
              <a:t>gdb</a:t>
            </a:r>
            <a:r>
              <a:rPr lang="zh-CN" altLang="en-US" sz="2800"/>
              <a:t>程序，但未执行可执行文件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940" y="26035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的启动和退出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31995" y="17780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进入该界面</a:t>
            </a:r>
            <a:endParaRPr lang="zh-CN" altLang="en-US" sz="32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761365"/>
            <a:ext cx="11551920" cy="571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940" y="26035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gdb</a:t>
            </a:r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  <a:sym typeface="+mn-ea"/>
              </a:rPr>
              <a:t>的启动和退出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36600" y="2073910"/>
            <a:ext cx="8521700" cy="1383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3600">
                <a:highlight>
                  <a:srgbClr val="FFFF00"/>
                </a:highlight>
              </a:rPr>
              <a:t>run</a:t>
            </a:r>
            <a:r>
              <a:rPr lang="zh-CN" altLang="en-US" sz="3600"/>
              <a:t>:</a:t>
            </a:r>
            <a:r>
              <a:rPr lang="zh-CN" altLang="en-US" sz="2400"/>
              <a:t> 可以缩写为 r</a:t>
            </a:r>
            <a:endParaRPr lang="zh-CN" altLang="en-US" sz="24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如果程序中设置了断点会停在第一个断点的位置</a:t>
            </a:r>
            <a:endParaRPr lang="zh-CN" altLang="en-US" sz="24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如果没有设置断点，程序就执行完了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736600" y="4003675"/>
            <a:ext cx="7352665" cy="13220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3200">
                <a:highlight>
                  <a:srgbClr val="FFFF00"/>
                </a:highlight>
              </a:rPr>
              <a:t>start</a:t>
            </a:r>
            <a:r>
              <a:rPr lang="zh-CN" altLang="en-US" sz="3200"/>
              <a:t>: </a:t>
            </a:r>
            <a:endParaRPr lang="zh-CN" altLang="en-US" sz="32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启动程序，最终会阻塞在 main 函数的第一行，</a:t>
            </a:r>
            <a:endParaRPr lang="zh-CN" altLang="en-US" sz="2400"/>
          </a:p>
          <a:p>
            <a:pPr algn="l"/>
            <a:r>
              <a:rPr lang="en-US" altLang="zh-CN" sz="2400"/>
              <a:t>	</a:t>
            </a:r>
            <a:r>
              <a:rPr lang="zh-CN" altLang="en-US" sz="2400"/>
              <a:t>等待输入后续其它 gdb 指令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589915" y="1200785"/>
            <a:ext cx="72250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启动程序的两种方法：</a:t>
            </a:r>
            <a:r>
              <a:rPr lang="en-US" altLang="zh-CN" sz="3200"/>
              <a:t>run</a:t>
            </a:r>
            <a:r>
              <a:rPr lang="zh-CN" altLang="en-US" sz="3200"/>
              <a:t>、</a:t>
            </a:r>
            <a:r>
              <a:rPr lang="en-US" altLang="zh-CN" sz="3200"/>
              <a:t>start</a:t>
            </a:r>
            <a:endParaRPr lang="en-US" altLang="zh-CN" sz="3200"/>
          </a:p>
        </p:txBody>
      </p:sp>
      <p:sp>
        <p:nvSpPr>
          <p:cNvPr id="13" name="文本框 12"/>
          <p:cNvSpPr txBox="1"/>
          <p:nvPr/>
        </p:nvSpPr>
        <p:spPr>
          <a:xfrm>
            <a:off x="736600" y="5781675"/>
            <a:ext cx="75361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 让程序继续运行：continue 命令，可以简写为 c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8574405" y="1262380"/>
            <a:ext cx="2818765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/>
              <a:t>终止程序：</a:t>
            </a:r>
            <a:r>
              <a:rPr lang="en-US" altLang="zh-CN" sz="2800">
                <a:highlight>
                  <a:srgbClr val="FFFF00"/>
                </a:highlight>
              </a:rPr>
              <a:t>quit</a:t>
            </a:r>
            <a:endParaRPr lang="en-US" altLang="zh-CN" sz="2800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7320" y="196850"/>
            <a:ext cx="508000" cy="508000"/>
          </a:xfrm>
          <a:prstGeom prst="ellipse">
            <a:avLst/>
          </a:prstGeom>
          <a:solidFill>
            <a:srgbClr val="9D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73710" y="311150"/>
            <a:ext cx="316230" cy="316230"/>
          </a:xfrm>
          <a:prstGeom prst="ellipse">
            <a:avLst/>
          </a:prstGeom>
          <a:solidFill>
            <a:srgbClr val="F09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思源宋体 CN SemiBold" panose="020206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8605" y="260350"/>
            <a:ext cx="2623185" cy="418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latin typeface="思源宋体 CN SemiBold" panose="02020600000000000000" charset="-122"/>
                <a:ea typeface="思源宋体 CN SemiBold" panose="02020600000000000000" charset="-122"/>
                <a:cs typeface="思源宋体 CN SemiBold" panose="02020600000000000000" charset="-122"/>
              </a:rPr>
              <a:t>查看代码</a:t>
            </a:r>
            <a:endParaRPr lang="zh-CN" altLang="en-US" sz="2400">
              <a:latin typeface="思源宋体 CN SemiBold" panose="02020600000000000000" charset="-122"/>
              <a:ea typeface="思源宋体 CN SemiBold" panose="02020600000000000000" charset="-122"/>
              <a:cs typeface="思源宋体 CN SemiBold" panose="020206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11393170" y="5994400"/>
            <a:ext cx="803275" cy="863600"/>
            <a:chOff x="-23" y="-33"/>
            <a:chExt cx="2868" cy="3080"/>
          </a:xfrm>
        </p:grpSpPr>
        <p:sp>
          <p:nvSpPr>
            <p:cNvPr id="26" name="任意多边形 25"/>
            <p:cNvSpPr/>
            <p:nvPr/>
          </p:nvSpPr>
          <p:spPr>
            <a:xfrm>
              <a:off x="-7" y="-33"/>
              <a:ext cx="2853" cy="3080"/>
            </a:xfrm>
            <a:custGeom>
              <a:avLst/>
              <a:gdLst>
                <a:gd name="connisteX0" fmla="*/ 260355 w 2405276"/>
                <a:gd name="connsiteY0" fmla="*/ 189090 h 2530910"/>
                <a:gd name="connisteX1" fmla="*/ 2125985 w 2405276"/>
                <a:gd name="connsiteY1" fmla="*/ 189090 h 2530910"/>
                <a:gd name="connisteX2" fmla="*/ 2329185 w 2405276"/>
                <a:gd name="connsiteY2" fmla="*/ 176390 h 2530910"/>
                <a:gd name="connisteX3" fmla="*/ 1833885 w 2405276"/>
                <a:gd name="connsiteY3" fmla="*/ 683120 h 2530910"/>
                <a:gd name="connisteX4" fmla="*/ 957585 w 2405276"/>
                <a:gd name="connsiteY4" fmla="*/ 975220 h 2530910"/>
                <a:gd name="connisteX5" fmla="*/ 779785 w 2405276"/>
                <a:gd name="connsiteY5" fmla="*/ 2003920 h 2530910"/>
                <a:gd name="connisteX6" fmla="*/ 209555 w 2405276"/>
                <a:gd name="connsiteY6" fmla="*/ 2334120 h 2530910"/>
                <a:gd name="connisteX7" fmla="*/ 44455 w 2405276"/>
                <a:gd name="connsiteY7" fmla="*/ 2321420 h 2530910"/>
                <a:gd name="connisteX8" fmla="*/ 260355 w 2405276"/>
                <a:gd name="connsiteY8" fmla="*/ 189090 h 25309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2853" h="3080">
                  <a:moveTo>
                    <a:pt x="0" y="0"/>
                  </a:moveTo>
                  <a:lnTo>
                    <a:pt x="2853" y="0"/>
                  </a:lnTo>
                  <a:lnTo>
                    <a:pt x="2845" y="11"/>
                  </a:lnTo>
                  <a:cubicBezTo>
                    <a:pt x="2709" y="190"/>
                    <a:pt x="2502" y="414"/>
                    <a:pt x="2218" y="580"/>
                  </a:cubicBezTo>
                  <a:cubicBezTo>
                    <a:pt x="1786" y="832"/>
                    <a:pt x="1170" y="624"/>
                    <a:pt x="838" y="1040"/>
                  </a:cubicBezTo>
                  <a:cubicBezTo>
                    <a:pt x="506" y="1456"/>
                    <a:pt x="794" y="2232"/>
                    <a:pt x="558" y="2660"/>
                  </a:cubicBezTo>
                  <a:cubicBezTo>
                    <a:pt x="418" y="2914"/>
                    <a:pt x="209" y="3015"/>
                    <a:pt x="15" y="3075"/>
                  </a:cubicBezTo>
                  <a:lnTo>
                    <a:pt x="0" y="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-23" y="-33"/>
              <a:ext cx="2214" cy="3080"/>
            </a:xfrm>
            <a:custGeom>
              <a:avLst/>
              <a:gdLst>
                <a:gd name="connisteX0" fmla="*/ 1510030 w 1595419"/>
                <a:gd name="connsiteY0" fmla="*/ 0 h 2145030"/>
                <a:gd name="connisteX1" fmla="*/ 1535430 w 1595419"/>
                <a:gd name="connsiteY1" fmla="*/ 557530 h 2145030"/>
                <a:gd name="connisteX2" fmla="*/ 811530 w 1595419"/>
                <a:gd name="connsiteY2" fmla="*/ 976630 h 2145030"/>
                <a:gd name="connisteX3" fmla="*/ 671830 w 1595419"/>
                <a:gd name="connsiteY3" fmla="*/ 1840230 h 2145030"/>
                <a:gd name="connisteX4" fmla="*/ 0 w 1595419"/>
                <a:gd name="connsiteY4" fmla="*/ 2145030 h 21450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595420" h="2145030">
                  <a:moveTo>
                    <a:pt x="1510030" y="0"/>
                  </a:moveTo>
                  <a:cubicBezTo>
                    <a:pt x="1529715" y="102870"/>
                    <a:pt x="1675130" y="361950"/>
                    <a:pt x="1535430" y="557530"/>
                  </a:cubicBezTo>
                  <a:cubicBezTo>
                    <a:pt x="1395730" y="753110"/>
                    <a:pt x="984250" y="720090"/>
                    <a:pt x="811530" y="976630"/>
                  </a:cubicBezTo>
                  <a:cubicBezTo>
                    <a:pt x="638810" y="1233170"/>
                    <a:pt x="834390" y="1606550"/>
                    <a:pt x="671830" y="1840230"/>
                  </a:cubicBezTo>
                  <a:cubicBezTo>
                    <a:pt x="509270" y="2073910"/>
                    <a:pt x="131445" y="2101215"/>
                    <a:pt x="0" y="2145030"/>
                  </a:cubicBezTo>
                </a:path>
              </a:pathLst>
            </a:custGeom>
            <a:noFill/>
            <a:ln w="15875">
              <a:solidFill>
                <a:srgbClr val="9D8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思源宋体 CN SemiBold" panose="020206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73710" y="1461770"/>
            <a:ext cx="239649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list</a:t>
            </a:r>
            <a:r>
              <a:rPr lang="zh-CN" altLang="en-US" sz="2800"/>
              <a:t>：显示代码</a:t>
            </a:r>
            <a:endParaRPr lang="zh-CN" altLang="en-US" sz="2800"/>
          </a:p>
          <a:p>
            <a:r>
              <a:rPr lang="zh-CN" altLang="en-US" sz="2800"/>
              <a:t>简写：</a:t>
            </a:r>
            <a:r>
              <a:rPr lang="en-US" altLang="zh-CN" sz="2800"/>
              <a:t>l</a:t>
            </a:r>
            <a:endParaRPr lang="en-US" altLang="zh-CN" sz="2800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0" y="85090"/>
            <a:ext cx="4733290" cy="30340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59090" y="917575"/>
            <a:ext cx="423227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zh-CN" altLang="en-US" sz="2400"/>
              <a:t> 列值这行号对应的上下文代码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(gdb) </a:t>
            </a:r>
            <a:r>
              <a:rPr lang="zh-CN" altLang="en-US" sz="2400">
                <a:highlight>
                  <a:srgbClr val="FFFF00"/>
                </a:highlight>
              </a:rPr>
              <a:t>list 行号</a:t>
            </a:r>
            <a:endParaRPr lang="zh-CN" altLang="en-US" sz="2400">
              <a:highlight>
                <a:srgbClr val="FFFF00"/>
              </a:highligh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15" y="3298190"/>
            <a:ext cx="4791075" cy="34753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08290" y="4307205"/>
            <a:ext cx="384048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/>
              <a:t>显示这个函数的上下文内容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(gdb)</a:t>
            </a:r>
            <a:r>
              <a:rPr lang="zh-CN" altLang="en-US" sz="2400">
                <a:highlight>
                  <a:srgbClr val="FFFF00"/>
                </a:highlight>
              </a:rPr>
              <a:t> list 函数名</a:t>
            </a:r>
            <a:endParaRPr lang="zh-CN" altLang="en-US" sz="2400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COMMONDATA" val="eyJoZGlkIjoiOTU2Mjk3ZjE2OWFmMDkxMDkyMmQ0Njg5ZTMyNzQ2ZTgifQ=="/>
  <p:tag name="KSO_WPP_MARK_KEY" val="557b5880-a102-4650-9e5e-796dcb61fea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 CN SemiBold"/>
        <a:ea typeface=""/>
        <a:cs typeface=""/>
        <a:font script="Jpan" typeface="ＭＳ Ｐゴシック"/>
        <a:font script="Hang" typeface="맑은 고딕"/>
        <a:font script="Hans" typeface="思源宋体 CN SemiBold"/>
        <a:font script="Hant" typeface="新細明體"/>
        <a:font script="Arab" typeface="思源宋体 CN SemiBold"/>
        <a:font script="Hebr" typeface="思源宋体 CN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 CN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1798</Words>
  <Application>WPS 演示</Application>
  <PresentationFormat>宽屏</PresentationFormat>
  <Paragraphs>231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宋体</vt:lpstr>
      <vt:lpstr>Wingdings</vt:lpstr>
      <vt:lpstr>思源宋体 CN SemiBold</vt:lpstr>
      <vt:lpstr>Droid Sans Fallback</vt:lpstr>
      <vt:lpstr>Nimbus Roman No9 L</vt:lpstr>
      <vt:lpstr>微软雅黑</vt:lpstr>
      <vt:lpstr>宋体</vt:lpstr>
      <vt:lpstr>Arial Unicode MS</vt:lpstr>
      <vt:lpstr>思源宋体 CN SemiBold</vt:lpstr>
      <vt:lpstr>OpenSymbol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zhangminrui</cp:lastModifiedBy>
  <cp:revision>21</cp:revision>
  <dcterms:created xsi:type="dcterms:W3CDTF">2023-06-01T12:05:14Z</dcterms:created>
  <dcterms:modified xsi:type="dcterms:W3CDTF">2023-06-01T12:05:14Z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35F8A75CE4B942C3A6EB57CE6EC64214</vt:lpwstr>
  </property>
  <property fmtid="{D5CDD505-2E9C-101B-9397-08002B2CF9AE}" pid="3" name="KSOProductBuildVer">
    <vt:lpwstr>2052-11.1.0.11691</vt:lpwstr>
  </property>
  <property fmtid="{D5CDD505-2E9C-101B-9397-08002B2CF9AE}" pid="4" name="KSOTemplateUUID">
    <vt:lpwstr>v1.0_mb_MbNciHZdJqlxWS4aw9bNPw==</vt:lpwstr>
  </property>
</Properties>
</file>